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sldIdLst>
    <p:sldId id="267" r:id="rId5"/>
    <p:sldId id="278" r:id="rId6"/>
    <p:sldId id="279" r:id="rId7"/>
    <p:sldId id="270" r:id="rId8"/>
    <p:sldId id="268" r:id="rId9"/>
    <p:sldId id="273" r:id="rId1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12B"/>
    <a:srgbClr val="E30611"/>
    <a:srgbClr val="E01F2F"/>
    <a:srgbClr val="FFECB2"/>
    <a:srgbClr val="E6E6E6"/>
    <a:srgbClr val="706585"/>
    <a:srgbClr val="C6C1CE"/>
    <a:srgbClr val="F2F2F2"/>
    <a:srgbClr val="171721"/>
    <a:srgbClr val="D22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 snapToGrid="0">
      <p:cViewPr>
        <p:scale>
          <a:sx n="125" d="100"/>
          <a:sy n="125" d="100"/>
        </p:scale>
        <p:origin x="78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2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F5E1-C8ED-49E0-86F8-548A9CED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79388"/>
            <a:ext cx="87836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cap="all" spc="50" baseline="0">
                <a:gradFill>
                  <a:gsLst>
                    <a:gs pos="0">
                      <a:srgbClr val="E30611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</a:defRPr>
            </a:lvl1pPr>
          </a:lstStyle>
          <a:p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F2B2EE-35A1-4B87-B5B5-EE33F010ED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9388" y="4860874"/>
            <a:ext cx="434613" cy="108000"/>
            <a:chOff x="465840" y="6327699"/>
            <a:chExt cx="1169071" cy="290509"/>
          </a:xfrm>
          <a:solidFill>
            <a:srgbClr val="E3061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ABE8FAD-4668-49E6-B8AB-D795DF048367}"/>
                </a:ext>
              </a:extLst>
            </p:cNvPr>
            <p:cNvSpPr/>
            <p:nvPr/>
          </p:nvSpPr>
          <p:spPr>
            <a:xfrm>
              <a:off x="465840" y="6327699"/>
              <a:ext cx="207838" cy="290509"/>
            </a:xfrm>
            <a:custGeom>
              <a:avLst/>
              <a:gdLst>
                <a:gd name="connsiteX0" fmla="*/ 103919 w 207838"/>
                <a:gd name="connsiteY0" fmla="*/ 0 h 290509"/>
                <a:gd name="connsiteX1" fmla="*/ 35293 w 207838"/>
                <a:gd name="connsiteY1" fmla="*/ 55800 h 290509"/>
                <a:gd name="connsiteX2" fmla="*/ 0 w 207838"/>
                <a:gd name="connsiteY2" fmla="*/ 175939 h 290509"/>
                <a:gd name="connsiteX3" fmla="*/ 103919 w 207838"/>
                <a:gd name="connsiteY3" fmla="*/ 290509 h 290509"/>
                <a:gd name="connsiteX4" fmla="*/ 207838 w 207838"/>
                <a:gd name="connsiteY4" fmla="*/ 175939 h 290509"/>
                <a:gd name="connsiteX5" fmla="*/ 172646 w 207838"/>
                <a:gd name="connsiteY5" fmla="*/ 55800 h 290509"/>
                <a:gd name="connsiteX6" fmla="*/ 103919 w 207838"/>
                <a:gd name="connsiteY6" fmla="*/ 0 h 2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838" h="290509">
                  <a:moveTo>
                    <a:pt x="103919" y="0"/>
                  </a:moveTo>
                  <a:cubicBezTo>
                    <a:pt x="82216" y="0"/>
                    <a:pt x="56591" y="20794"/>
                    <a:pt x="35293" y="55800"/>
                  </a:cubicBezTo>
                  <a:cubicBezTo>
                    <a:pt x="13184" y="92054"/>
                    <a:pt x="0" y="136816"/>
                    <a:pt x="0" y="175939"/>
                  </a:cubicBezTo>
                  <a:cubicBezTo>
                    <a:pt x="0" y="232988"/>
                    <a:pt x="32082" y="290509"/>
                    <a:pt x="103919" y="290509"/>
                  </a:cubicBezTo>
                  <a:cubicBezTo>
                    <a:pt x="175756" y="290509"/>
                    <a:pt x="207838" y="233123"/>
                    <a:pt x="207838" y="175939"/>
                  </a:cubicBezTo>
                  <a:cubicBezTo>
                    <a:pt x="207838" y="136951"/>
                    <a:pt x="194654" y="92054"/>
                    <a:pt x="172646" y="55800"/>
                  </a:cubicBezTo>
                  <a:cubicBezTo>
                    <a:pt x="151247" y="20794"/>
                    <a:pt x="125521" y="0"/>
                    <a:pt x="103919" y="0"/>
                  </a:cubicBez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29ED9DE-5FDA-44B1-94BE-2A884409A636}"/>
                </a:ext>
              </a:extLst>
            </p:cNvPr>
            <p:cNvSpPr/>
            <p:nvPr/>
          </p:nvSpPr>
          <p:spPr>
            <a:xfrm>
              <a:off x="1130901" y="6343261"/>
              <a:ext cx="223422" cy="259385"/>
            </a:xfrm>
            <a:custGeom>
              <a:avLst/>
              <a:gdLst>
                <a:gd name="connsiteX0" fmla="*/ 0 w 223422"/>
                <a:gd name="connsiteY0" fmla="*/ 70045 h 259385"/>
                <a:gd name="connsiteX1" fmla="*/ 72716 w 223422"/>
                <a:gd name="connsiteY1" fmla="*/ 70045 h 259385"/>
                <a:gd name="connsiteX2" fmla="*/ 72716 w 223422"/>
                <a:gd name="connsiteY2" fmla="*/ 259386 h 259385"/>
                <a:gd name="connsiteX3" fmla="*/ 150672 w 223422"/>
                <a:gd name="connsiteY3" fmla="*/ 259386 h 259385"/>
                <a:gd name="connsiteX4" fmla="*/ 150672 w 223422"/>
                <a:gd name="connsiteY4" fmla="*/ 70045 h 259385"/>
                <a:gd name="connsiteX5" fmla="*/ 223423 w 223422"/>
                <a:gd name="connsiteY5" fmla="*/ 70045 h 259385"/>
                <a:gd name="connsiteX6" fmla="*/ 223423 w 223422"/>
                <a:gd name="connsiteY6" fmla="*/ 0 h 259385"/>
                <a:gd name="connsiteX7" fmla="*/ 0 w 223422"/>
                <a:gd name="connsiteY7" fmla="*/ 0 h 259385"/>
                <a:gd name="connsiteX8" fmla="*/ 0 w 223422"/>
                <a:gd name="connsiteY8" fmla="*/ 70045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22" h="259385">
                  <a:moveTo>
                    <a:pt x="0" y="70045"/>
                  </a:moveTo>
                  <a:lnTo>
                    <a:pt x="72716" y="70045"/>
                  </a:lnTo>
                  <a:lnTo>
                    <a:pt x="72716" y="259386"/>
                  </a:lnTo>
                  <a:lnTo>
                    <a:pt x="150672" y="259386"/>
                  </a:lnTo>
                  <a:lnTo>
                    <a:pt x="150672" y="70045"/>
                  </a:lnTo>
                  <a:lnTo>
                    <a:pt x="223423" y="70045"/>
                  </a:lnTo>
                  <a:lnTo>
                    <a:pt x="223423" y="0"/>
                  </a:lnTo>
                  <a:lnTo>
                    <a:pt x="0" y="0"/>
                  </a:lnTo>
                  <a:lnTo>
                    <a:pt x="0" y="70045"/>
                  </a:ln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792268-B9BC-4530-801B-CDB8669B2B94}"/>
                </a:ext>
              </a:extLst>
            </p:cNvPr>
            <p:cNvSpPr/>
            <p:nvPr/>
          </p:nvSpPr>
          <p:spPr>
            <a:xfrm>
              <a:off x="1359462" y="6343261"/>
              <a:ext cx="275449" cy="259385"/>
            </a:xfrm>
            <a:custGeom>
              <a:avLst/>
              <a:gdLst>
                <a:gd name="connsiteX0" fmla="*/ 161085 w 275449"/>
                <a:gd name="connsiteY0" fmla="*/ 69944 h 259385"/>
                <a:gd name="connsiteX1" fmla="*/ 275450 w 275449"/>
                <a:gd name="connsiteY1" fmla="*/ 69944 h 259385"/>
                <a:gd name="connsiteX2" fmla="*/ 275450 w 275449"/>
                <a:gd name="connsiteY2" fmla="*/ 0 h 259385"/>
                <a:gd name="connsiteX3" fmla="*/ 161118 w 275449"/>
                <a:gd name="connsiteY3" fmla="*/ 0 h 259385"/>
                <a:gd name="connsiteX4" fmla="*/ 0 w 275449"/>
                <a:gd name="connsiteY4" fmla="*/ 129693 h 259385"/>
                <a:gd name="connsiteX5" fmla="*/ 161118 w 275449"/>
                <a:gd name="connsiteY5" fmla="*/ 259386 h 259385"/>
                <a:gd name="connsiteX6" fmla="*/ 275450 w 275449"/>
                <a:gd name="connsiteY6" fmla="*/ 259386 h 259385"/>
                <a:gd name="connsiteX7" fmla="*/ 275450 w 275449"/>
                <a:gd name="connsiteY7" fmla="*/ 189375 h 259385"/>
                <a:gd name="connsiteX8" fmla="*/ 161085 w 275449"/>
                <a:gd name="connsiteY8" fmla="*/ 189375 h 259385"/>
                <a:gd name="connsiteX9" fmla="*/ 80525 w 275449"/>
                <a:gd name="connsiteY9" fmla="*/ 129693 h 259385"/>
                <a:gd name="connsiteX10" fmla="*/ 161085 w 275449"/>
                <a:gd name="connsiteY10" fmla="*/ 69944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449" h="259385">
                  <a:moveTo>
                    <a:pt x="161085" y="69944"/>
                  </a:moveTo>
                  <a:lnTo>
                    <a:pt x="275450" y="69944"/>
                  </a:lnTo>
                  <a:lnTo>
                    <a:pt x="275450" y="0"/>
                  </a:lnTo>
                  <a:lnTo>
                    <a:pt x="161118" y="0"/>
                  </a:lnTo>
                  <a:cubicBezTo>
                    <a:pt x="56084" y="0"/>
                    <a:pt x="0" y="52120"/>
                    <a:pt x="0" y="129693"/>
                  </a:cubicBezTo>
                  <a:cubicBezTo>
                    <a:pt x="0" y="207266"/>
                    <a:pt x="56084" y="259386"/>
                    <a:pt x="161118" y="259386"/>
                  </a:cubicBezTo>
                  <a:lnTo>
                    <a:pt x="275450" y="259386"/>
                  </a:lnTo>
                  <a:lnTo>
                    <a:pt x="275450" y="189375"/>
                  </a:lnTo>
                  <a:lnTo>
                    <a:pt x="161085" y="189375"/>
                  </a:lnTo>
                  <a:cubicBezTo>
                    <a:pt x="112506" y="189375"/>
                    <a:pt x="80525" y="172024"/>
                    <a:pt x="80525" y="129693"/>
                  </a:cubicBezTo>
                  <a:cubicBezTo>
                    <a:pt x="80525" y="87362"/>
                    <a:pt x="112506" y="69944"/>
                    <a:pt x="161085" y="69944"/>
                  </a:cubicBez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7DA8F3-D242-4943-829A-3A00A85B959A}"/>
                </a:ext>
              </a:extLst>
            </p:cNvPr>
            <p:cNvSpPr/>
            <p:nvPr/>
          </p:nvSpPr>
          <p:spPr>
            <a:xfrm>
              <a:off x="751600" y="6343261"/>
              <a:ext cx="358510" cy="259385"/>
            </a:xfrm>
            <a:custGeom>
              <a:avLst/>
              <a:gdLst>
                <a:gd name="connsiteX0" fmla="*/ 220786 w 358510"/>
                <a:gd name="connsiteY0" fmla="*/ 0 h 259385"/>
                <a:gd name="connsiteX1" fmla="*/ 179238 w 358510"/>
                <a:gd name="connsiteY1" fmla="*/ 154842 h 259385"/>
                <a:gd name="connsiteX2" fmla="*/ 137691 w 358510"/>
                <a:gd name="connsiteY2" fmla="*/ 0 h 259385"/>
                <a:gd name="connsiteX3" fmla="*/ 0 w 358510"/>
                <a:gd name="connsiteY3" fmla="*/ 0 h 259385"/>
                <a:gd name="connsiteX4" fmla="*/ 0 w 358510"/>
                <a:gd name="connsiteY4" fmla="*/ 259386 h 259385"/>
                <a:gd name="connsiteX5" fmla="*/ 77922 w 358510"/>
                <a:gd name="connsiteY5" fmla="*/ 259386 h 259385"/>
                <a:gd name="connsiteX6" fmla="*/ 77922 w 358510"/>
                <a:gd name="connsiteY6" fmla="*/ 48407 h 259385"/>
                <a:gd name="connsiteX7" fmla="*/ 134547 w 358510"/>
                <a:gd name="connsiteY7" fmla="*/ 259386 h 259385"/>
                <a:gd name="connsiteX8" fmla="*/ 223896 w 358510"/>
                <a:gd name="connsiteY8" fmla="*/ 259386 h 259385"/>
                <a:gd name="connsiteX9" fmla="*/ 280588 w 358510"/>
                <a:gd name="connsiteY9" fmla="*/ 48272 h 259385"/>
                <a:gd name="connsiteX10" fmla="*/ 280588 w 358510"/>
                <a:gd name="connsiteY10" fmla="*/ 259386 h 259385"/>
                <a:gd name="connsiteX11" fmla="*/ 358511 w 358510"/>
                <a:gd name="connsiteY11" fmla="*/ 259386 h 259385"/>
                <a:gd name="connsiteX12" fmla="*/ 358511 w 358510"/>
                <a:gd name="connsiteY12" fmla="*/ 0 h 259385"/>
                <a:gd name="connsiteX13" fmla="*/ 220786 w 358510"/>
                <a:gd name="connsiteY13" fmla="*/ 0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510" h="259385">
                  <a:moveTo>
                    <a:pt x="220786" y="0"/>
                  </a:moveTo>
                  <a:lnTo>
                    <a:pt x="179238" y="154842"/>
                  </a:lnTo>
                  <a:lnTo>
                    <a:pt x="137691" y="0"/>
                  </a:lnTo>
                  <a:lnTo>
                    <a:pt x="0" y="0"/>
                  </a:lnTo>
                  <a:lnTo>
                    <a:pt x="0" y="259386"/>
                  </a:lnTo>
                  <a:lnTo>
                    <a:pt x="77922" y="259386"/>
                  </a:lnTo>
                  <a:lnTo>
                    <a:pt x="77922" y="48407"/>
                  </a:lnTo>
                  <a:lnTo>
                    <a:pt x="134547" y="259386"/>
                  </a:lnTo>
                  <a:lnTo>
                    <a:pt x="223896" y="259386"/>
                  </a:lnTo>
                  <a:lnTo>
                    <a:pt x="280588" y="48272"/>
                  </a:lnTo>
                  <a:lnTo>
                    <a:pt x="280588" y="259386"/>
                  </a:lnTo>
                  <a:lnTo>
                    <a:pt x="358511" y="259386"/>
                  </a:lnTo>
                  <a:lnTo>
                    <a:pt x="358511" y="0"/>
                  </a:lnTo>
                  <a:lnTo>
                    <a:pt x="220786" y="0"/>
                  </a:ln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760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C9ED41-733A-487C-9D3C-6267FAE70F91}"/>
              </a:ext>
            </a:extLst>
          </p:cNvPr>
          <p:cNvSpPr/>
          <p:nvPr userDrawn="1"/>
        </p:nvSpPr>
        <p:spPr>
          <a:xfrm>
            <a:off x="0" y="-324092"/>
            <a:ext cx="162046" cy="162046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8ADC0-16E1-4331-AF8C-9FC5B387AAF7}"/>
              </a:ext>
            </a:extLst>
          </p:cNvPr>
          <p:cNvSpPr/>
          <p:nvPr userDrawn="1"/>
        </p:nvSpPr>
        <p:spPr>
          <a:xfrm>
            <a:off x="162046" y="-324092"/>
            <a:ext cx="162046" cy="1620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E3496-2F93-4849-8AF7-B2202F9E9EC2}"/>
              </a:ext>
            </a:extLst>
          </p:cNvPr>
          <p:cNvSpPr/>
          <p:nvPr userDrawn="1"/>
        </p:nvSpPr>
        <p:spPr>
          <a:xfrm>
            <a:off x="324091" y="-324092"/>
            <a:ext cx="162046" cy="16204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C8480-DFEC-4939-895E-FB1EA6CEB031}"/>
              </a:ext>
            </a:extLst>
          </p:cNvPr>
          <p:cNvSpPr/>
          <p:nvPr userDrawn="1"/>
        </p:nvSpPr>
        <p:spPr>
          <a:xfrm>
            <a:off x="486137" y="-324092"/>
            <a:ext cx="162046" cy="162046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5FC23-BDF6-43FA-BBA2-A8E9CD0151DB}"/>
              </a:ext>
            </a:extLst>
          </p:cNvPr>
          <p:cNvSpPr/>
          <p:nvPr userDrawn="1"/>
        </p:nvSpPr>
        <p:spPr>
          <a:xfrm>
            <a:off x="648182" y="-324092"/>
            <a:ext cx="162046" cy="162046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821AC-40F1-4983-92D9-42EE44A37D11}"/>
              </a:ext>
            </a:extLst>
          </p:cNvPr>
          <p:cNvSpPr/>
          <p:nvPr userDrawn="1"/>
        </p:nvSpPr>
        <p:spPr>
          <a:xfrm>
            <a:off x="810228" y="-324092"/>
            <a:ext cx="162046" cy="162046"/>
          </a:xfrm>
          <a:prstGeom prst="rect">
            <a:avLst/>
          </a:prstGeom>
          <a:solidFill>
            <a:srgbClr val="AFB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C1106C-E424-4BE2-84FB-4D553B9295AA}"/>
              </a:ext>
            </a:extLst>
          </p:cNvPr>
          <p:cNvSpPr/>
          <p:nvPr userDrawn="1"/>
        </p:nvSpPr>
        <p:spPr>
          <a:xfrm>
            <a:off x="0" y="-162047"/>
            <a:ext cx="162046" cy="16204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4FC4E7-9A0C-48E1-A48A-9BF3BA23CE62}"/>
              </a:ext>
            </a:extLst>
          </p:cNvPr>
          <p:cNvSpPr/>
          <p:nvPr userDrawn="1"/>
        </p:nvSpPr>
        <p:spPr>
          <a:xfrm>
            <a:off x="162046" y="-162047"/>
            <a:ext cx="162046" cy="162046"/>
          </a:xfrm>
          <a:prstGeom prst="rect">
            <a:avLst/>
          </a:prstGeom>
          <a:solidFill>
            <a:srgbClr val="00A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4AF0B-5902-4706-8597-B96A0C15A7A9}"/>
              </a:ext>
            </a:extLst>
          </p:cNvPr>
          <p:cNvSpPr/>
          <p:nvPr userDrawn="1"/>
        </p:nvSpPr>
        <p:spPr>
          <a:xfrm>
            <a:off x="324091" y="-162047"/>
            <a:ext cx="162046" cy="162046"/>
          </a:xfrm>
          <a:prstGeom prst="rect">
            <a:avLst/>
          </a:prstGeom>
          <a:solidFill>
            <a:srgbClr val="9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E9FD36-D444-49C6-AA7B-23F4DAFD2A8E}"/>
              </a:ext>
            </a:extLst>
          </p:cNvPr>
          <p:cNvSpPr/>
          <p:nvPr userDrawn="1"/>
        </p:nvSpPr>
        <p:spPr>
          <a:xfrm>
            <a:off x="486137" y="-162047"/>
            <a:ext cx="162046" cy="162046"/>
          </a:xfrm>
          <a:prstGeom prst="rect">
            <a:avLst/>
          </a:prstGeom>
          <a:solidFill>
            <a:srgbClr val="AAC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E3919-96C3-4098-81A2-8743F1DAA75E}"/>
              </a:ext>
            </a:extLst>
          </p:cNvPr>
          <p:cNvSpPr/>
          <p:nvPr userDrawn="1"/>
        </p:nvSpPr>
        <p:spPr>
          <a:xfrm>
            <a:off x="648182" y="-162047"/>
            <a:ext cx="162046" cy="162046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AE5DC-2837-4926-8348-DC77462EF935}"/>
              </a:ext>
            </a:extLst>
          </p:cNvPr>
          <p:cNvSpPr/>
          <p:nvPr userDrawn="1"/>
        </p:nvSpPr>
        <p:spPr>
          <a:xfrm>
            <a:off x="810228" y="-162047"/>
            <a:ext cx="162046" cy="162046"/>
          </a:xfrm>
          <a:prstGeom prst="rect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1B0E1-33DF-49A7-BE4E-8D2168904EE8}"/>
              </a:ext>
            </a:extLst>
          </p:cNvPr>
          <p:cNvSpPr/>
          <p:nvPr userDrawn="1"/>
        </p:nvSpPr>
        <p:spPr>
          <a:xfrm>
            <a:off x="972273" y="-162049"/>
            <a:ext cx="162047" cy="162047"/>
          </a:xfrm>
          <a:prstGeom prst="rect">
            <a:avLst/>
          </a:prstGeom>
          <a:solidFill>
            <a:srgbClr val="FFE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07EC6-765A-4F93-A021-3B19B3A36861}"/>
              </a:ext>
            </a:extLst>
          </p:cNvPr>
          <p:cNvSpPr/>
          <p:nvPr userDrawn="1"/>
        </p:nvSpPr>
        <p:spPr>
          <a:xfrm>
            <a:off x="1134319" y="-162049"/>
            <a:ext cx="162047" cy="162047"/>
          </a:xfrm>
          <a:prstGeom prst="rect">
            <a:avLst/>
          </a:prstGeom>
          <a:solidFill>
            <a:srgbClr val="706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5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 userDrawn="1">
          <p15:clr>
            <a:srgbClr val="F26B43"/>
          </p15:clr>
        </p15:guide>
        <p15:guide id="2" pos="5646" userDrawn="1">
          <p15:clr>
            <a:srgbClr val="F26B43"/>
          </p15:clr>
        </p15:guide>
        <p15:guide id="3" orient="horz" pos="113" userDrawn="1">
          <p15:clr>
            <a:srgbClr val="F26B43"/>
          </p15:clr>
        </p15:guide>
        <p15:guide id="4" orient="horz" pos="31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ACA397-0DEA-441F-9BF2-2E3CF11840A8}"/>
              </a:ext>
            </a:extLst>
          </p:cNvPr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blipFill>
            <a:blip r:embed="rId2"/>
            <a:srcRect/>
            <a:stretch>
              <a:fillRect t="-186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AD35CE-8CDD-41E9-AE0E-18C734C8FEB6}"/>
              </a:ext>
            </a:extLst>
          </p:cNvPr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50514A-FCAF-4F0C-9412-E904BEDC661F}"/>
              </a:ext>
            </a:extLst>
          </p:cNvPr>
          <p:cNvGrpSpPr/>
          <p:nvPr/>
        </p:nvGrpSpPr>
        <p:grpSpPr>
          <a:xfrm>
            <a:off x="670074" y="540587"/>
            <a:ext cx="1236618" cy="307294"/>
            <a:chOff x="465840" y="6327699"/>
            <a:chExt cx="1169071" cy="290509"/>
          </a:xfrm>
          <a:solidFill>
            <a:srgbClr val="E3061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69411B3-B5BF-49FE-970E-ABEF5AE86062}"/>
                </a:ext>
              </a:extLst>
            </p:cNvPr>
            <p:cNvSpPr/>
            <p:nvPr/>
          </p:nvSpPr>
          <p:spPr>
            <a:xfrm>
              <a:off x="465840" y="6327699"/>
              <a:ext cx="207838" cy="290509"/>
            </a:xfrm>
            <a:custGeom>
              <a:avLst/>
              <a:gdLst>
                <a:gd name="connsiteX0" fmla="*/ 103919 w 207838"/>
                <a:gd name="connsiteY0" fmla="*/ 0 h 290509"/>
                <a:gd name="connsiteX1" fmla="*/ 35293 w 207838"/>
                <a:gd name="connsiteY1" fmla="*/ 55800 h 290509"/>
                <a:gd name="connsiteX2" fmla="*/ 0 w 207838"/>
                <a:gd name="connsiteY2" fmla="*/ 175939 h 290509"/>
                <a:gd name="connsiteX3" fmla="*/ 103919 w 207838"/>
                <a:gd name="connsiteY3" fmla="*/ 290509 h 290509"/>
                <a:gd name="connsiteX4" fmla="*/ 207838 w 207838"/>
                <a:gd name="connsiteY4" fmla="*/ 175939 h 290509"/>
                <a:gd name="connsiteX5" fmla="*/ 172646 w 207838"/>
                <a:gd name="connsiteY5" fmla="*/ 55800 h 290509"/>
                <a:gd name="connsiteX6" fmla="*/ 103919 w 207838"/>
                <a:gd name="connsiteY6" fmla="*/ 0 h 2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838" h="290509">
                  <a:moveTo>
                    <a:pt x="103919" y="0"/>
                  </a:moveTo>
                  <a:cubicBezTo>
                    <a:pt x="82216" y="0"/>
                    <a:pt x="56591" y="20794"/>
                    <a:pt x="35293" y="55800"/>
                  </a:cubicBezTo>
                  <a:cubicBezTo>
                    <a:pt x="13184" y="92054"/>
                    <a:pt x="0" y="136816"/>
                    <a:pt x="0" y="175939"/>
                  </a:cubicBezTo>
                  <a:cubicBezTo>
                    <a:pt x="0" y="232988"/>
                    <a:pt x="32082" y="290509"/>
                    <a:pt x="103919" y="290509"/>
                  </a:cubicBezTo>
                  <a:cubicBezTo>
                    <a:pt x="175756" y="290509"/>
                    <a:pt x="207838" y="233123"/>
                    <a:pt x="207838" y="175939"/>
                  </a:cubicBezTo>
                  <a:cubicBezTo>
                    <a:pt x="207838" y="136951"/>
                    <a:pt x="194654" y="92054"/>
                    <a:pt x="172646" y="55800"/>
                  </a:cubicBezTo>
                  <a:cubicBezTo>
                    <a:pt x="151247" y="20794"/>
                    <a:pt x="125521" y="0"/>
                    <a:pt x="103919" y="0"/>
                  </a:cubicBez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96115D3-D222-422F-9384-488A064F8F73}"/>
                </a:ext>
              </a:extLst>
            </p:cNvPr>
            <p:cNvSpPr/>
            <p:nvPr/>
          </p:nvSpPr>
          <p:spPr>
            <a:xfrm>
              <a:off x="1130901" y="6343261"/>
              <a:ext cx="223422" cy="259385"/>
            </a:xfrm>
            <a:custGeom>
              <a:avLst/>
              <a:gdLst>
                <a:gd name="connsiteX0" fmla="*/ 0 w 223422"/>
                <a:gd name="connsiteY0" fmla="*/ 70045 h 259385"/>
                <a:gd name="connsiteX1" fmla="*/ 72716 w 223422"/>
                <a:gd name="connsiteY1" fmla="*/ 70045 h 259385"/>
                <a:gd name="connsiteX2" fmla="*/ 72716 w 223422"/>
                <a:gd name="connsiteY2" fmla="*/ 259386 h 259385"/>
                <a:gd name="connsiteX3" fmla="*/ 150672 w 223422"/>
                <a:gd name="connsiteY3" fmla="*/ 259386 h 259385"/>
                <a:gd name="connsiteX4" fmla="*/ 150672 w 223422"/>
                <a:gd name="connsiteY4" fmla="*/ 70045 h 259385"/>
                <a:gd name="connsiteX5" fmla="*/ 223423 w 223422"/>
                <a:gd name="connsiteY5" fmla="*/ 70045 h 259385"/>
                <a:gd name="connsiteX6" fmla="*/ 223423 w 223422"/>
                <a:gd name="connsiteY6" fmla="*/ 0 h 259385"/>
                <a:gd name="connsiteX7" fmla="*/ 0 w 223422"/>
                <a:gd name="connsiteY7" fmla="*/ 0 h 259385"/>
                <a:gd name="connsiteX8" fmla="*/ 0 w 223422"/>
                <a:gd name="connsiteY8" fmla="*/ 70045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22" h="259385">
                  <a:moveTo>
                    <a:pt x="0" y="70045"/>
                  </a:moveTo>
                  <a:lnTo>
                    <a:pt x="72716" y="70045"/>
                  </a:lnTo>
                  <a:lnTo>
                    <a:pt x="72716" y="259386"/>
                  </a:lnTo>
                  <a:lnTo>
                    <a:pt x="150672" y="259386"/>
                  </a:lnTo>
                  <a:lnTo>
                    <a:pt x="150672" y="70045"/>
                  </a:lnTo>
                  <a:lnTo>
                    <a:pt x="223423" y="70045"/>
                  </a:lnTo>
                  <a:lnTo>
                    <a:pt x="223423" y="0"/>
                  </a:lnTo>
                  <a:lnTo>
                    <a:pt x="0" y="0"/>
                  </a:lnTo>
                  <a:lnTo>
                    <a:pt x="0" y="70045"/>
                  </a:ln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660D14-EAE5-484A-B070-E162E1E591CF}"/>
                </a:ext>
              </a:extLst>
            </p:cNvPr>
            <p:cNvSpPr/>
            <p:nvPr/>
          </p:nvSpPr>
          <p:spPr>
            <a:xfrm>
              <a:off x="1359462" y="6343261"/>
              <a:ext cx="275449" cy="259385"/>
            </a:xfrm>
            <a:custGeom>
              <a:avLst/>
              <a:gdLst>
                <a:gd name="connsiteX0" fmla="*/ 161085 w 275449"/>
                <a:gd name="connsiteY0" fmla="*/ 69944 h 259385"/>
                <a:gd name="connsiteX1" fmla="*/ 275450 w 275449"/>
                <a:gd name="connsiteY1" fmla="*/ 69944 h 259385"/>
                <a:gd name="connsiteX2" fmla="*/ 275450 w 275449"/>
                <a:gd name="connsiteY2" fmla="*/ 0 h 259385"/>
                <a:gd name="connsiteX3" fmla="*/ 161118 w 275449"/>
                <a:gd name="connsiteY3" fmla="*/ 0 h 259385"/>
                <a:gd name="connsiteX4" fmla="*/ 0 w 275449"/>
                <a:gd name="connsiteY4" fmla="*/ 129693 h 259385"/>
                <a:gd name="connsiteX5" fmla="*/ 161118 w 275449"/>
                <a:gd name="connsiteY5" fmla="*/ 259386 h 259385"/>
                <a:gd name="connsiteX6" fmla="*/ 275450 w 275449"/>
                <a:gd name="connsiteY6" fmla="*/ 259386 h 259385"/>
                <a:gd name="connsiteX7" fmla="*/ 275450 w 275449"/>
                <a:gd name="connsiteY7" fmla="*/ 189375 h 259385"/>
                <a:gd name="connsiteX8" fmla="*/ 161085 w 275449"/>
                <a:gd name="connsiteY8" fmla="*/ 189375 h 259385"/>
                <a:gd name="connsiteX9" fmla="*/ 80525 w 275449"/>
                <a:gd name="connsiteY9" fmla="*/ 129693 h 259385"/>
                <a:gd name="connsiteX10" fmla="*/ 161085 w 275449"/>
                <a:gd name="connsiteY10" fmla="*/ 69944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449" h="259385">
                  <a:moveTo>
                    <a:pt x="161085" y="69944"/>
                  </a:moveTo>
                  <a:lnTo>
                    <a:pt x="275450" y="69944"/>
                  </a:lnTo>
                  <a:lnTo>
                    <a:pt x="275450" y="0"/>
                  </a:lnTo>
                  <a:lnTo>
                    <a:pt x="161118" y="0"/>
                  </a:lnTo>
                  <a:cubicBezTo>
                    <a:pt x="56084" y="0"/>
                    <a:pt x="0" y="52120"/>
                    <a:pt x="0" y="129693"/>
                  </a:cubicBezTo>
                  <a:cubicBezTo>
                    <a:pt x="0" y="207266"/>
                    <a:pt x="56084" y="259386"/>
                    <a:pt x="161118" y="259386"/>
                  </a:cubicBezTo>
                  <a:lnTo>
                    <a:pt x="275450" y="259386"/>
                  </a:lnTo>
                  <a:lnTo>
                    <a:pt x="275450" y="189375"/>
                  </a:lnTo>
                  <a:lnTo>
                    <a:pt x="161085" y="189375"/>
                  </a:lnTo>
                  <a:cubicBezTo>
                    <a:pt x="112506" y="189375"/>
                    <a:pt x="80525" y="172024"/>
                    <a:pt x="80525" y="129693"/>
                  </a:cubicBezTo>
                  <a:cubicBezTo>
                    <a:pt x="80525" y="87362"/>
                    <a:pt x="112506" y="69944"/>
                    <a:pt x="161085" y="69944"/>
                  </a:cubicBez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819D44-A2BC-480A-A854-88391EB888B5}"/>
                </a:ext>
              </a:extLst>
            </p:cNvPr>
            <p:cNvSpPr/>
            <p:nvPr/>
          </p:nvSpPr>
          <p:spPr>
            <a:xfrm>
              <a:off x="751600" y="6343261"/>
              <a:ext cx="358510" cy="259385"/>
            </a:xfrm>
            <a:custGeom>
              <a:avLst/>
              <a:gdLst>
                <a:gd name="connsiteX0" fmla="*/ 220786 w 358510"/>
                <a:gd name="connsiteY0" fmla="*/ 0 h 259385"/>
                <a:gd name="connsiteX1" fmla="*/ 179238 w 358510"/>
                <a:gd name="connsiteY1" fmla="*/ 154842 h 259385"/>
                <a:gd name="connsiteX2" fmla="*/ 137691 w 358510"/>
                <a:gd name="connsiteY2" fmla="*/ 0 h 259385"/>
                <a:gd name="connsiteX3" fmla="*/ 0 w 358510"/>
                <a:gd name="connsiteY3" fmla="*/ 0 h 259385"/>
                <a:gd name="connsiteX4" fmla="*/ 0 w 358510"/>
                <a:gd name="connsiteY4" fmla="*/ 259386 h 259385"/>
                <a:gd name="connsiteX5" fmla="*/ 77922 w 358510"/>
                <a:gd name="connsiteY5" fmla="*/ 259386 h 259385"/>
                <a:gd name="connsiteX6" fmla="*/ 77922 w 358510"/>
                <a:gd name="connsiteY6" fmla="*/ 48407 h 259385"/>
                <a:gd name="connsiteX7" fmla="*/ 134547 w 358510"/>
                <a:gd name="connsiteY7" fmla="*/ 259386 h 259385"/>
                <a:gd name="connsiteX8" fmla="*/ 223896 w 358510"/>
                <a:gd name="connsiteY8" fmla="*/ 259386 h 259385"/>
                <a:gd name="connsiteX9" fmla="*/ 280588 w 358510"/>
                <a:gd name="connsiteY9" fmla="*/ 48272 h 259385"/>
                <a:gd name="connsiteX10" fmla="*/ 280588 w 358510"/>
                <a:gd name="connsiteY10" fmla="*/ 259386 h 259385"/>
                <a:gd name="connsiteX11" fmla="*/ 358511 w 358510"/>
                <a:gd name="connsiteY11" fmla="*/ 259386 h 259385"/>
                <a:gd name="connsiteX12" fmla="*/ 358511 w 358510"/>
                <a:gd name="connsiteY12" fmla="*/ 0 h 259385"/>
                <a:gd name="connsiteX13" fmla="*/ 220786 w 358510"/>
                <a:gd name="connsiteY13" fmla="*/ 0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510" h="259385">
                  <a:moveTo>
                    <a:pt x="220786" y="0"/>
                  </a:moveTo>
                  <a:lnTo>
                    <a:pt x="179238" y="154842"/>
                  </a:lnTo>
                  <a:lnTo>
                    <a:pt x="137691" y="0"/>
                  </a:lnTo>
                  <a:lnTo>
                    <a:pt x="0" y="0"/>
                  </a:lnTo>
                  <a:lnTo>
                    <a:pt x="0" y="259386"/>
                  </a:lnTo>
                  <a:lnTo>
                    <a:pt x="77922" y="259386"/>
                  </a:lnTo>
                  <a:lnTo>
                    <a:pt x="77922" y="48407"/>
                  </a:lnTo>
                  <a:lnTo>
                    <a:pt x="134547" y="259386"/>
                  </a:lnTo>
                  <a:lnTo>
                    <a:pt x="223896" y="259386"/>
                  </a:lnTo>
                  <a:lnTo>
                    <a:pt x="280588" y="48272"/>
                  </a:lnTo>
                  <a:lnTo>
                    <a:pt x="280588" y="259386"/>
                  </a:lnTo>
                  <a:lnTo>
                    <a:pt x="358511" y="259386"/>
                  </a:lnTo>
                  <a:lnTo>
                    <a:pt x="358511" y="0"/>
                  </a:lnTo>
                  <a:lnTo>
                    <a:pt x="220786" y="0"/>
                  </a:ln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7DBA15-6B2C-458C-A887-90B6FA6218EE}"/>
              </a:ext>
            </a:extLst>
          </p:cNvPr>
          <p:cNvGrpSpPr/>
          <p:nvPr/>
        </p:nvGrpSpPr>
        <p:grpSpPr>
          <a:xfrm>
            <a:off x="0" y="3891479"/>
            <a:ext cx="8450581" cy="558009"/>
            <a:chOff x="0" y="3891479"/>
            <a:chExt cx="8450581" cy="55800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717D3BC-7E9A-4A41-8D2D-265C18377008}"/>
                </a:ext>
              </a:extLst>
            </p:cNvPr>
            <p:cNvSpPr/>
            <p:nvPr/>
          </p:nvSpPr>
          <p:spPr>
            <a:xfrm>
              <a:off x="7368220" y="3891479"/>
              <a:ext cx="479621" cy="557787"/>
            </a:xfrm>
            <a:custGeom>
              <a:avLst/>
              <a:gdLst>
                <a:gd name="connsiteX0" fmla="*/ 0 w 719971"/>
                <a:gd name="connsiteY0" fmla="*/ 226030 h 837308"/>
                <a:gd name="connsiteX1" fmla="*/ 234340 w 719971"/>
                <a:gd name="connsiteY1" fmla="*/ 226030 h 837308"/>
                <a:gd name="connsiteX2" fmla="*/ 234340 w 719971"/>
                <a:gd name="connsiteY2" fmla="*/ 837309 h 837308"/>
                <a:gd name="connsiteX3" fmla="*/ 485632 w 719971"/>
                <a:gd name="connsiteY3" fmla="*/ 837309 h 837308"/>
                <a:gd name="connsiteX4" fmla="*/ 485632 w 719971"/>
                <a:gd name="connsiteY4" fmla="*/ 226030 h 837308"/>
                <a:gd name="connsiteX5" fmla="*/ 719972 w 719971"/>
                <a:gd name="connsiteY5" fmla="*/ 226030 h 837308"/>
                <a:gd name="connsiteX6" fmla="*/ 719972 w 719971"/>
                <a:gd name="connsiteY6" fmla="*/ 0 h 837308"/>
                <a:gd name="connsiteX7" fmla="*/ 0 w 719971"/>
                <a:gd name="connsiteY7" fmla="*/ 0 h 8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971" h="837308">
                  <a:moveTo>
                    <a:pt x="0" y="226030"/>
                  </a:moveTo>
                  <a:lnTo>
                    <a:pt x="234340" y="226030"/>
                  </a:lnTo>
                  <a:lnTo>
                    <a:pt x="234340" y="837309"/>
                  </a:lnTo>
                  <a:lnTo>
                    <a:pt x="485632" y="837309"/>
                  </a:lnTo>
                  <a:lnTo>
                    <a:pt x="485632" y="226030"/>
                  </a:lnTo>
                  <a:lnTo>
                    <a:pt x="719972" y="226030"/>
                  </a:lnTo>
                  <a:lnTo>
                    <a:pt x="7199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1"/>
            </a:solidFill>
            <a:ln w="3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09C1235-E3A1-4FD8-BD63-9C5F2F4322DA}"/>
                </a:ext>
              </a:extLst>
            </p:cNvPr>
            <p:cNvSpPr/>
            <p:nvPr/>
          </p:nvSpPr>
          <p:spPr>
            <a:xfrm>
              <a:off x="7859358" y="3891479"/>
              <a:ext cx="591223" cy="558009"/>
            </a:xfrm>
            <a:custGeom>
              <a:avLst/>
              <a:gdLst>
                <a:gd name="connsiteX0" fmla="*/ 518872 w 887500"/>
                <a:gd name="connsiteY0" fmla="*/ 611279 h 837641"/>
                <a:gd name="connsiteX1" fmla="*/ 259270 w 887500"/>
                <a:gd name="connsiteY1" fmla="*/ 418821 h 837641"/>
                <a:gd name="connsiteX2" fmla="*/ 518872 w 887500"/>
                <a:gd name="connsiteY2" fmla="*/ 226363 h 837641"/>
                <a:gd name="connsiteX3" fmla="*/ 887501 w 887500"/>
                <a:gd name="connsiteY3" fmla="*/ 226363 h 837641"/>
                <a:gd name="connsiteX4" fmla="*/ 887501 w 887500"/>
                <a:gd name="connsiteY4" fmla="*/ 0 h 837641"/>
                <a:gd name="connsiteX5" fmla="*/ 519204 w 887500"/>
                <a:gd name="connsiteY5" fmla="*/ 0 h 837641"/>
                <a:gd name="connsiteX6" fmla="*/ 0 w 887500"/>
                <a:gd name="connsiteY6" fmla="*/ 418821 h 837641"/>
                <a:gd name="connsiteX7" fmla="*/ 519204 w 887500"/>
                <a:gd name="connsiteY7" fmla="*/ 837641 h 837641"/>
                <a:gd name="connsiteX8" fmla="*/ 887501 w 887500"/>
                <a:gd name="connsiteY8" fmla="*/ 837641 h 837641"/>
                <a:gd name="connsiteX9" fmla="*/ 887501 w 887500"/>
                <a:gd name="connsiteY9" fmla="*/ 611611 h 837641"/>
                <a:gd name="connsiteX10" fmla="*/ 518872 w 887500"/>
                <a:gd name="connsiteY10" fmla="*/ 611611 h 8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500" h="837641">
                  <a:moveTo>
                    <a:pt x="518872" y="611279"/>
                  </a:moveTo>
                  <a:cubicBezTo>
                    <a:pt x="362313" y="611279"/>
                    <a:pt x="259270" y="555436"/>
                    <a:pt x="259270" y="418821"/>
                  </a:cubicBezTo>
                  <a:cubicBezTo>
                    <a:pt x="259270" y="282205"/>
                    <a:pt x="362313" y="226363"/>
                    <a:pt x="518872" y="226363"/>
                  </a:cubicBezTo>
                  <a:lnTo>
                    <a:pt x="887501" y="226363"/>
                  </a:lnTo>
                  <a:lnTo>
                    <a:pt x="887501" y="0"/>
                  </a:lnTo>
                  <a:lnTo>
                    <a:pt x="519204" y="0"/>
                  </a:lnTo>
                  <a:cubicBezTo>
                    <a:pt x="180824" y="0"/>
                    <a:pt x="0" y="168193"/>
                    <a:pt x="0" y="418821"/>
                  </a:cubicBezTo>
                  <a:cubicBezTo>
                    <a:pt x="0" y="669116"/>
                    <a:pt x="180824" y="837641"/>
                    <a:pt x="519204" y="837641"/>
                  </a:cubicBezTo>
                  <a:lnTo>
                    <a:pt x="887501" y="837641"/>
                  </a:lnTo>
                  <a:lnTo>
                    <a:pt x="887501" y="611611"/>
                  </a:lnTo>
                  <a:lnTo>
                    <a:pt x="518872" y="611611"/>
                  </a:lnTo>
                  <a:close/>
                </a:path>
              </a:pathLst>
            </a:custGeom>
            <a:solidFill>
              <a:srgbClr val="E30611"/>
            </a:solidFill>
            <a:ln w="3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221689-584D-49F6-B7AA-176E32C88E43}"/>
                </a:ext>
              </a:extLst>
            </p:cNvPr>
            <p:cNvSpPr/>
            <p:nvPr/>
          </p:nvSpPr>
          <p:spPr>
            <a:xfrm>
              <a:off x="6553793" y="3891479"/>
              <a:ext cx="769698" cy="557787"/>
            </a:xfrm>
            <a:custGeom>
              <a:avLst/>
              <a:gdLst>
                <a:gd name="connsiteX0" fmla="*/ 711663 w 1155412"/>
                <a:gd name="connsiteY0" fmla="*/ 0 h 837308"/>
                <a:gd name="connsiteX1" fmla="*/ 577707 w 1155412"/>
                <a:gd name="connsiteY1" fmla="*/ 499925 h 837308"/>
                <a:gd name="connsiteX2" fmla="*/ 443750 w 1155412"/>
                <a:gd name="connsiteY2" fmla="*/ 0 h 837308"/>
                <a:gd name="connsiteX3" fmla="*/ 0 w 1155412"/>
                <a:gd name="connsiteY3" fmla="*/ 0 h 837308"/>
                <a:gd name="connsiteX4" fmla="*/ 0 w 1155412"/>
                <a:gd name="connsiteY4" fmla="*/ 837309 h 837308"/>
                <a:gd name="connsiteX5" fmla="*/ 251292 w 1155412"/>
                <a:gd name="connsiteY5" fmla="*/ 837309 h 837308"/>
                <a:gd name="connsiteX6" fmla="*/ 251292 w 1155412"/>
                <a:gd name="connsiteY6" fmla="*/ 156227 h 837308"/>
                <a:gd name="connsiteX7" fmla="*/ 433778 w 1155412"/>
                <a:gd name="connsiteY7" fmla="*/ 837309 h 837308"/>
                <a:gd name="connsiteX8" fmla="*/ 721634 w 1155412"/>
                <a:gd name="connsiteY8" fmla="*/ 837309 h 837308"/>
                <a:gd name="connsiteX9" fmla="*/ 904453 w 1155412"/>
                <a:gd name="connsiteY9" fmla="*/ 155894 h 837308"/>
                <a:gd name="connsiteX10" fmla="*/ 904453 w 1155412"/>
                <a:gd name="connsiteY10" fmla="*/ 837309 h 837308"/>
                <a:gd name="connsiteX11" fmla="*/ 1155413 w 1155412"/>
                <a:gd name="connsiteY11" fmla="*/ 837309 h 837308"/>
                <a:gd name="connsiteX12" fmla="*/ 1155413 w 1155412"/>
                <a:gd name="connsiteY12" fmla="*/ 0 h 8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5412" h="837308">
                  <a:moveTo>
                    <a:pt x="711663" y="0"/>
                  </a:moveTo>
                  <a:lnTo>
                    <a:pt x="577707" y="499925"/>
                  </a:lnTo>
                  <a:lnTo>
                    <a:pt x="443750" y="0"/>
                  </a:lnTo>
                  <a:lnTo>
                    <a:pt x="0" y="0"/>
                  </a:lnTo>
                  <a:lnTo>
                    <a:pt x="0" y="837309"/>
                  </a:lnTo>
                  <a:lnTo>
                    <a:pt x="251292" y="837309"/>
                  </a:lnTo>
                  <a:lnTo>
                    <a:pt x="251292" y="156227"/>
                  </a:lnTo>
                  <a:lnTo>
                    <a:pt x="433778" y="837309"/>
                  </a:lnTo>
                  <a:lnTo>
                    <a:pt x="721634" y="837309"/>
                  </a:lnTo>
                  <a:lnTo>
                    <a:pt x="904453" y="155894"/>
                  </a:lnTo>
                  <a:lnTo>
                    <a:pt x="904453" y="837309"/>
                  </a:lnTo>
                  <a:lnTo>
                    <a:pt x="1155413" y="837309"/>
                  </a:lnTo>
                  <a:lnTo>
                    <a:pt x="1155413" y="0"/>
                  </a:lnTo>
                  <a:close/>
                </a:path>
              </a:pathLst>
            </a:custGeom>
            <a:solidFill>
              <a:srgbClr val="E30611"/>
            </a:solidFill>
            <a:ln w="3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E567E-41E5-4FA3-BD5B-F28D4F128001}"/>
                </a:ext>
              </a:extLst>
            </p:cNvPr>
            <p:cNvSpPr/>
            <p:nvPr/>
          </p:nvSpPr>
          <p:spPr>
            <a:xfrm>
              <a:off x="1072800" y="3891479"/>
              <a:ext cx="5517529" cy="557787"/>
            </a:xfrm>
            <a:custGeom>
              <a:avLst/>
              <a:gdLst>
                <a:gd name="connsiteX0" fmla="*/ 0 w 4353407"/>
                <a:gd name="connsiteY0" fmla="*/ 0 h 837308"/>
                <a:gd name="connsiteX1" fmla="*/ 4170589 w 4353407"/>
                <a:gd name="connsiteY1" fmla="*/ 0 h 837308"/>
                <a:gd name="connsiteX2" fmla="*/ 4353407 w 4353407"/>
                <a:gd name="connsiteY2" fmla="*/ 837309 h 837308"/>
                <a:gd name="connsiteX3" fmla="*/ 0 w 4353407"/>
                <a:gd name="connsiteY3" fmla="*/ 837309 h 8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3407" h="837308">
                  <a:moveTo>
                    <a:pt x="0" y="0"/>
                  </a:moveTo>
                  <a:lnTo>
                    <a:pt x="4170589" y="0"/>
                  </a:lnTo>
                  <a:lnTo>
                    <a:pt x="4353407" y="837309"/>
                  </a:lnTo>
                  <a:lnTo>
                    <a:pt x="0" y="837309"/>
                  </a:lnTo>
                  <a:close/>
                </a:path>
              </a:pathLst>
            </a:custGeom>
            <a:solidFill>
              <a:srgbClr val="E30611"/>
            </a:solidFill>
            <a:ln w="3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41DC5F-7D45-4834-844E-43028C189FEC}"/>
                </a:ext>
              </a:extLst>
            </p:cNvPr>
            <p:cNvSpPr/>
            <p:nvPr/>
          </p:nvSpPr>
          <p:spPr>
            <a:xfrm>
              <a:off x="0" y="3891479"/>
              <a:ext cx="1072800" cy="557787"/>
            </a:xfrm>
            <a:custGeom>
              <a:avLst/>
              <a:gdLst>
                <a:gd name="connsiteX0" fmla="*/ 0 w 1009822"/>
                <a:gd name="connsiteY0" fmla="*/ 0 h 837308"/>
                <a:gd name="connsiteX1" fmla="*/ 1009823 w 1009822"/>
                <a:gd name="connsiteY1" fmla="*/ 0 h 837308"/>
                <a:gd name="connsiteX2" fmla="*/ 1009823 w 1009822"/>
                <a:gd name="connsiteY2" fmla="*/ 837309 h 837308"/>
                <a:gd name="connsiteX3" fmla="*/ 0 w 1009822"/>
                <a:gd name="connsiteY3" fmla="*/ 837309 h 8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822" h="837308">
                  <a:moveTo>
                    <a:pt x="0" y="0"/>
                  </a:moveTo>
                  <a:lnTo>
                    <a:pt x="1009823" y="0"/>
                  </a:lnTo>
                  <a:lnTo>
                    <a:pt x="1009823" y="837309"/>
                  </a:lnTo>
                  <a:lnTo>
                    <a:pt x="0" y="837309"/>
                  </a:lnTo>
                  <a:close/>
                </a:path>
              </a:pathLst>
            </a:custGeom>
            <a:gradFill>
              <a:gsLst>
                <a:gs pos="0">
                  <a:srgbClr val="E30611">
                    <a:alpha val="0"/>
                  </a:srgbClr>
                </a:gs>
                <a:gs pos="100000">
                  <a:srgbClr val="E30611"/>
                </a:gs>
              </a:gsLst>
              <a:lin ang="0" scaled="0"/>
            </a:gradFill>
            <a:ln w="3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27EB72F-1103-4764-9311-5512433CD337}"/>
              </a:ext>
            </a:extLst>
          </p:cNvPr>
          <p:cNvSpPr txBox="1"/>
          <p:nvPr/>
        </p:nvSpPr>
        <p:spPr>
          <a:xfrm>
            <a:off x="178260" y="2959971"/>
            <a:ext cx="6876463" cy="88639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Опыт работы с САМГМУ</a:t>
            </a:r>
          </a:p>
        </p:txBody>
      </p:sp>
    </p:spTree>
    <p:extLst>
      <p:ext uri="{BB962C8B-B14F-4D97-AF65-F5344CB8AC3E}">
        <p14:creationId xmlns:p14="http://schemas.microsoft.com/office/powerpoint/2010/main" val="27341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BE7F-1B97-40EB-BC44-B4E26608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47" y="189018"/>
            <a:ext cx="8783637" cy="166199"/>
          </a:xfrm>
        </p:spPr>
        <p:txBody>
          <a:bodyPr/>
          <a:lstStyle/>
          <a:p>
            <a:r>
              <a:rPr lang="en-US" dirty="0" smtClean="0"/>
              <a:t>VR HR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6ADAEC-F174-4074-97B7-3A3DC761D3C6}"/>
              </a:ext>
            </a:extLst>
          </p:cNvPr>
          <p:cNvSpPr txBox="1"/>
          <p:nvPr/>
        </p:nvSpPr>
        <p:spPr>
          <a:xfrm>
            <a:off x="342888" y="469489"/>
            <a:ext cx="3988265" cy="3273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altLang="ko-KR" sz="14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Преимущества </a:t>
            </a:r>
            <a:r>
              <a:rPr lang="en-US" altLang="ko-KR" sz="14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VR-</a:t>
            </a:r>
            <a:r>
              <a:rPr lang="ru-RU" altLang="ko-KR" sz="14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технологий</a:t>
            </a:r>
            <a:endParaRPr lang="ko-KR" altLang="en-US" sz="1400" dirty="0">
              <a:gradFill>
                <a:gsLst>
                  <a:gs pos="0">
                    <a:srgbClr val="E01F2F"/>
                  </a:gs>
                  <a:gs pos="100000">
                    <a:srgbClr val="706585"/>
                  </a:gs>
                </a:gsLst>
                <a:lin ang="2700000" scaled="0"/>
              </a:gradFill>
              <a:latin typeface="MTS Sans UltraWide" panose="02000000000000000000" pitchFamily="50" charset="0"/>
              <a:ea typeface="MTS Sans UltraWide" panose="02000000000000000000" pitchFamily="50" charset="0"/>
              <a:cs typeface="+mj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4F50D9-CB42-45B3-8C0D-D8D3A1E264B0}"/>
              </a:ext>
            </a:extLst>
          </p:cNvPr>
          <p:cNvSpPr txBox="1"/>
          <p:nvPr/>
        </p:nvSpPr>
        <p:spPr>
          <a:xfrm>
            <a:off x="600465" y="794091"/>
            <a:ext cx="502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>
                <a:ea typeface="MTS Sans Medium" panose="02000000000000000000" pitchFamily="50" charset="0"/>
              </a:rPr>
              <a:t>Автоматизация рутинных процессов</a:t>
            </a:r>
          </a:p>
          <a:p>
            <a:r>
              <a:rPr lang="ru-RU" altLang="ko-KR" sz="1200" dirty="0">
                <a:ea typeface="MTS Sans Medium" panose="02000000000000000000" pitchFamily="50" charset="0"/>
              </a:rPr>
              <a:t>Оперативность обработки информации </a:t>
            </a:r>
          </a:p>
          <a:p>
            <a:r>
              <a:rPr lang="ru-RU" altLang="ko-KR" sz="1200" dirty="0">
                <a:ea typeface="MTS Sans Medium" panose="02000000000000000000" pitchFamily="50" charset="0"/>
              </a:rPr>
              <a:t>Объективизация входных и выходных данных</a:t>
            </a:r>
          </a:p>
          <a:p>
            <a:r>
              <a:rPr lang="ru-RU" altLang="ko-KR" sz="1200" dirty="0">
                <a:ea typeface="MTS Sans Medium" panose="02000000000000000000" pitchFamily="50" charset="0"/>
              </a:rPr>
              <a:t>Реализация различных видов психодиагностических тестирования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4F2BC8-EB75-471A-880A-AE2F12675DD3}"/>
              </a:ext>
            </a:extLst>
          </p:cNvPr>
          <p:cNvSpPr txBox="1"/>
          <p:nvPr/>
        </p:nvSpPr>
        <p:spPr>
          <a:xfrm>
            <a:off x="342888" y="1657560"/>
            <a:ext cx="412104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4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Как это работает: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B72F40-529D-4509-B09F-D118A63DE15B}"/>
              </a:ext>
            </a:extLst>
          </p:cNvPr>
          <p:cNvSpPr txBox="1"/>
          <p:nvPr/>
        </p:nvSpPr>
        <p:spPr>
          <a:xfrm>
            <a:off x="600364" y="1957049"/>
            <a:ext cx="4121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>
                <a:ea typeface="MTS Sans Medium" panose="02000000000000000000" pitchFamily="50" charset="0"/>
              </a:rPr>
              <a:t>Шлем VR </a:t>
            </a:r>
            <a:r>
              <a:rPr lang="ru-RU" altLang="ko-KR" sz="1200" dirty="0" err="1">
                <a:ea typeface="MTS Sans Medium" panose="02000000000000000000" pitchFamily="50" charset="0"/>
              </a:rPr>
              <a:t>Oculus</a:t>
            </a:r>
            <a:r>
              <a:rPr lang="ru-RU" altLang="ko-KR" sz="1200" dirty="0">
                <a:ea typeface="MTS Sans Medium" panose="02000000000000000000" pitchFamily="50" charset="0"/>
              </a:rPr>
              <a:t> GO</a:t>
            </a:r>
          </a:p>
          <a:p>
            <a:r>
              <a:rPr lang="ru-RU" altLang="ko-KR" sz="1200" dirty="0">
                <a:ea typeface="MTS Sans Medium" panose="02000000000000000000" pitchFamily="50" charset="0"/>
              </a:rPr>
              <a:t>Анализ нескольких десятков психоэмоциональных реакций соискателей в ходе тестирования</a:t>
            </a:r>
          </a:p>
          <a:p>
            <a:r>
              <a:rPr lang="ru-RU" altLang="ko-KR" sz="1200" dirty="0">
                <a:ea typeface="MTS Sans Medium" panose="02000000000000000000" pitchFamily="50" charset="0"/>
              </a:rPr>
              <a:t>Автоматическая обработка результатов в специализированном приложении для ПК</a:t>
            </a:r>
          </a:p>
          <a:p>
            <a:r>
              <a:rPr lang="ru-RU" altLang="ko-KR" sz="1200" dirty="0">
                <a:ea typeface="MTS Sans Medium" panose="02000000000000000000" pitchFamily="50" charset="0"/>
              </a:rPr>
              <a:t>Ранжирование соискателей на основании полученных результатов тестирования</a:t>
            </a:r>
          </a:p>
        </p:txBody>
      </p:sp>
      <p:pic>
        <p:nvPicPr>
          <p:cNvPr id="42" name="Picture 4" descr="ÐÐ°ÑÑÐ¸Ð½ÐºÐ¸ Ð¿Ð¾ Ð·Ð°Ð¿ÑÐ¾ÑÑ &quot;oculus 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9766"/>
          <a:stretch/>
        </p:blipFill>
        <p:spPr bwMode="auto">
          <a:xfrm>
            <a:off x="5762051" y="1027577"/>
            <a:ext cx="2513054" cy="1593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/>
          <a:srcRect l="27288" t="22037" r="25673" b="63889"/>
          <a:stretch/>
        </p:blipFill>
        <p:spPr>
          <a:xfrm>
            <a:off x="5897015" y="397224"/>
            <a:ext cx="2037061" cy="35427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079C447-C497-464C-80DC-E19539C61D51}"/>
              </a:ext>
            </a:extLst>
          </p:cNvPr>
          <p:cNvSpPr txBox="1"/>
          <p:nvPr/>
        </p:nvSpPr>
        <p:spPr>
          <a:xfrm>
            <a:off x="4657771" y="3293509"/>
            <a:ext cx="393547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ru-RU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Коэффициент, отражающий вероятность негативного влияния на проф. деятельность личностных качеств и свойств</a:t>
            </a:r>
          </a:p>
          <a:p>
            <a:pPr marL="128588" indent="-128588">
              <a:buFontTx/>
              <a:buChar char="-"/>
            </a:pPr>
            <a:r>
              <a:rPr lang="ru-RU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Коэффициент, отражающий успешность адаптации и степень врабатываемости</a:t>
            </a:r>
          </a:p>
          <a:p>
            <a:pPr marL="128588" indent="-128588">
              <a:buFontTx/>
              <a:buChar char="-"/>
            </a:pPr>
            <a:r>
              <a:rPr lang="ru-RU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Коэффициент, отражающий уровень интеллекта</a:t>
            </a:r>
          </a:p>
          <a:p>
            <a:pPr marL="128588" indent="-128588">
              <a:buFontTx/>
              <a:buChar char="-"/>
            </a:pPr>
            <a:r>
              <a:rPr lang="ru-RU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Коэффициент, отражающий быстроту и эффективность переключения внимания</a:t>
            </a:r>
          </a:p>
          <a:p>
            <a:pPr marL="128588" indent="-128588">
              <a:buFontTx/>
              <a:buChar char="-"/>
            </a:pPr>
            <a:r>
              <a:rPr lang="ru-RU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Общий рейтинг – интегральный показатель всех коэффициентов, получаемый во время тестирования, отражающий соответствие качеств соискателя качествам, необходимым эксперту клиентского сервиса</a:t>
            </a:r>
          </a:p>
        </p:txBody>
      </p:sp>
      <p:pic>
        <p:nvPicPr>
          <p:cNvPr id="47" name="Picture 4" descr="ÐÐ°ÑÑÐ¸Ð½ÐºÐ¸ Ð¿Ð¾ Ð·Ð°Ð¿ÑÐ¾ÑÑ &quot;Ð²Ð¸ÑÑÑÐ°Ð»ÑÐ½Ð°Ñ ÑÐµÐ°Ð»ÑÐ½Ð¾ÑÑÑ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1749645" y="3407932"/>
            <a:ext cx="1435515" cy="143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8" name="Прямоугольник 99">
            <a:extLst>
              <a:ext uri="{FF2B5EF4-FFF2-40B4-BE49-F238E27FC236}">
                <a16:creationId xmlns:a16="http://schemas.microsoft.com/office/drawing/2014/main" id="{2F434325-B563-455B-827E-4C3DBDC5D5ED}"/>
              </a:ext>
            </a:extLst>
          </p:cNvPr>
          <p:cNvSpPr/>
          <p:nvPr/>
        </p:nvSpPr>
        <p:spPr>
          <a:xfrm>
            <a:off x="4712266" y="2922972"/>
            <a:ext cx="36202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spc="50" dirty="0">
                <a:solidFill>
                  <a:srgbClr val="E30611"/>
                </a:solidFill>
                <a:latin typeface="MTS Sans Medium" panose="02000000000000000000" pitchFamily="50" charset="0"/>
                <a:ea typeface="MTS Sans Medium" panose="02000000000000000000" pitchFamily="50" charset="0"/>
              </a:rPr>
              <a:t>В результате тестирования мы получаем численную оценку следующих качеств соискателя: </a:t>
            </a:r>
          </a:p>
          <a:p>
            <a:pPr>
              <a:lnSpc>
                <a:spcPct val="120000"/>
              </a:lnSpc>
            </a:pPr>
            <a:endParaRPr lang="ru-RU" sz="1000" spc="50" dirty="0">
              <a:solidFill>
                <a:srgbClr val="E30611"/>
              </a:solidFill>
              <a:latin typeface="MTS Sans Medium" panose="02000000000000000000" pitchFamily="50" charset="0"/>
              <a:ea typeface="MTS Sans Medium" panose="02000000000000000000" pitchFamily="50" charset="0"/>
            </a:endParaRPr>
          </a:p>
        </p:txBody>
      </p:sp>
      <p:pic>
        <p:nvPicPr>
          <p:cNvPr id="13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3" y="868992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3" y="1055202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6" y="1242049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2" y="1424133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2" y="2056070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2" y="2242280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0" y="2963740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1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1" y="2611211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54588" y="202928"/>
            <a:ext cx="226895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200" cap="all" spc="50" dirty="0" smtClean="0">
                <a:gradFill>
                  <a:gsLst>
                    <a:gs pos="0">
                      <a:srgbClr val="E30611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V2t: voice to text</a:t>
            </a:r>
            <a:endParaRPr lang="ru-RU" sz="1200" cap="all" spc="50" dirty="0">
              <a:gradFill>
                <a:gsLst>
                  <a:gs pos="0">
                    <a:srgbClr val="E30611"/>
                  </a:gs>
                  <a:gs pos="100000">
                    <a:srgbClr val="706585"/>
                  </a:gs>
                </a:gsLst>
                <a:lin ang="2700000" scaled="0"/>
              </a:gradFill>
              <a:latin typeface="MTS Sans UltraWide" panose="02000000000000000000" pitchFamily="50" charset="0"/>
              <a:ea typeface="MTS Sans UltraWide" panose="02000000000000000000" pitchFamily="50" charset="0"/>
              <a:cs typeface="+mj-cs"/>
            </a:endParaRPr>
          </a:p>
        </p:txBody>
      </p:sp>
      <p:pic>
        <p:nvPicPr>
          <p:cNvPr id="2050" name="Picture 2" descr="Подборка сервисов для расшифровки аудио в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96" y="1862442"/>
            <a:ext cx="2473542" cy="1236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33797" y="1557398"/>
            <a:ext cx="533395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52" marR="2421" algn="just" fontAlgn="base">
              <a:spcBef>
                <a:spcPts val="14"/>
              </a:spcBef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TS Sans Regular"/>
              <a:cs typeface="MTS Sans Regular"/>
            </a:endParaRPr>
          </a:p>
          <a:p>
            <a:pPr marR="2421" fontAlgn="base">
              <a:spcBef>
                <a:spcPts val="14"/>
              </a:spcBef>
            </a:pPr>
            <a:r>
              <a:rPr lang="ru-RU" sz="1200" dirty="0">
                <a:ea typeface="MTS Sans Medium" panose="02000000000000000000" pitchFamily="50" charset="0"/>
              </a:rPr>
              <a:t>Автоматическое распознавание свободной речи в текст в режиме реального </a:t>
            </a:r>
            <a:r>
              <a:rPr lang="ru-RU" sz="1200" dirty="0" smtClean="0">
                <a:ea typeface="MTS Sans Medium" panose="02000000000000000000" pitchFamily="50" charset="0"/>
              </a:rPr>
              <a:t>времени</a:t>
            </a:r>
          </a:p>
          <a:p>
            <a:pPr marR="2421" fontAlgn="base">
              <a:spcBef>
                <a:spcPts val="14"/>
              </a:spcBef>
            </a:pPr>
            <a:endParaRPr lang="en-US" sz="1200" dirty="0">
              <a:ea typeface="MTS Sans Medium" panose="02000000000000000000" pitchFamily="50" charset="0"/>
            </a:endParaRPr>
          </a:p>
          <a:p>
            <a:pPr marR="2421" fontAlgn="base">
              <a:spcBef>
                <a:spcPts val="14"/>
              </a:spcBef>
            </a:pPr>
            <a:r>
              <a:rPr lang="ru-RU" sz="1200" dirty="0" smtClean="0">
                <a:ea typeface="MTS Sans Medium" panose="02000000000000000000" pitchFamily="50" charset="0"/>
              </a:rPr>
              <a:t>Корректная </a:t>
            </a:r>
            <a:r>
              <a:rPr lang="ru-RU" sz="1200" dirty="0">
                <a:ea typeface="MTS Sans Medium" panose="02000000000000000000" pitchFamily="50" charset="0"/>
              </a:rPr>
              <a:t>запись медицинской терминологии числительных, дат, общепринятых сокращений и аббревиатур (поле обучения </a:t>
            </a:r>
            <a:r>
              <a:rPr lang="ru-RU" sz="1200" dirty="0" err="1">
                <a:ea typeface="MTS Sans Medium" panose="02000000000000000000" pitchFamily="50" charset="0"/>
              </a:rPr>
              <a:t>нейросети</a:t>
            </a:r>
            <a:r>
              <a:rPr lang="ru-RU" sz="1200" dirty="0" smtClean="0">
                <a:ea typeface="MTS Sans Medium" panose="02000000000000000000" pitchFamily="50" charset="0"/>
              </a:rPr>
              <a:t>)</a:t>
            </a:r>
          </a:p>
          <a:p>
            <a:pPr marR="2421" fontAlgn="base">
              <a:spcBef>
                <a:spcPts val="14"/>
              </a:spcBef>
            </a:pPr>
            <a:endParaRPr lang="en-US" sz="1200" dirty="0">
              <a:ea typeface="MTS Sans Medium" panose="02000000000000000000" pitchFamily="50" charset="0"/>
            </a:endParaRPr>
          </a:p>
          <a:p>
            <a:pPr marR="2421" fontAlgn="base">
              <a:spcBef>
                <a:spcPts val="14"/>
              </a:spcBef>
            </a:pPr>
            <a:r>
              <a:rPr lang="ru-RU" sz="1200" dirty="0" smtClean="0">
                <a:ea typeface="MTS Sans Medium" panose="02000000000000000000" pitchFamily="50" charset="0"/>
              </a:rPr>
              <a:t>Возможность </a:t>
            </a:r>
            <a:r>
              <a:rPr lang="ru-RU" sz="1200" dirty="0">
                <a:ea typeface="MTS Sans Medium" panose="02000000000000000000" pitchFamily="50" charset="0"/>
              </a:rPr>
              <a:t>редактирования текста перед </a:t>
            </a:r>
            <a:r>
              <a:rPr lang="ru-RU" sz="1200" dirty="0" smtClean="0">
                <a:ea typeface="MTS Sans Medium" panose="02000000000000000000" pitchFamily="50" charset="0"/>
              </a:rPr>
              <a:t>сохранением</a:t>
            </a:r>
          </a:p>
          <a:p>
            <a:pPr marR="2421" fontAlgn="base">
              <a:spcBef>
                <a:spcPts val="14"/>
              </a:spcBef>
            </a:pPr>
            <a:endParaRPr lang="en-US" sz="1200" dirty="0">
              <a:ea typeface="MTS Sans Medium" panose="02000000000000000000" pitchFamily="50" charset="0"/>
            </a:endParaRPr>
          </a:p>
          <a:p>
            <a:pPr marR="2421" fontAlgn="base">
              <a:spcBef>
                <a:spcPts val="14"/>
              </a:spcBef>
            </a:pPr>
            <a:r>
              <a:rPr lang="ru-RU" sz="1200" dirty="0" smtClean="0">
                <a:ea typeface="MTS Sans Medium" panose="02000000000000000000" pitchFamily="50" charset="0"/>
              </a:rPr>
              <a:t>Создание </a:t>
            </a:r>
            <a:r>
              <a:rPr lang="ru-RU" sz="1200" dirty="0">
                <a:ea typeface="MTS Sans Medium" panose="02000000000000000000" pitchFamily="50" charset="0"/>
              </a:rPr>
              <a:t>и заполнение медицинской </a:t>
            </a:r>
            <a:r>
              <a:rPr lang="ru-RU" sz="1200" dirty="0">
                <a:ea typeface="MTS Sans Medium" panose="02000000000000000000" pitchFamily="50" charset="0"/>
              </a:rPr>
              <a:t>документации</a:t>
            </a:r>
            <a:endParaRPr lang="en-US" sz="1200" dirty="0">
              <a:ea typeface="MTS Sans Medium" panose="02000000000000000000" pitchFamily="50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16" y="3627833"/>
            <a:ext cx="672284" cy="67228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27" y="3617055"/>
            <a:ext cx="672284" cy="67228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94" y="3521014"/>
            <a:ext cx="768325" cy="76832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079C447-C497-464C-80DC-E19539C61D51}"/>
              </a:ext>
            </a:extLst>
          </p:cNvPr>
          <p:cNvSpPr txBox="1"/>
          <p:nvPr/>
        </p:nvSpPr>
        <p:spPr>
          <a:xfrm>
            <a:off x="1383026" y="4300117"/>
            <a:ext cx="15226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Экономия времени работы медицинского персонала</a:t>
            </a:r>
            <a:endParaRPr lang="ru-RU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79C447-C497-464C-80DC-E19539C61D51}"/>
              </a:ext>
            </a:extLst>
          </p:cNvPr>
          <p:cNvSpPr txBox="1"/>
          <p:nvPr/>
        </p:nvSpPr>
        <p:spPr>
          <a:xfrm>
            <a:off x="3383399" y="4307016"/>
            <a:ext cx="1571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OFF-line</a:t>
            </a:r>
            <a:r>
              <a:rPr lang="ru-RU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ON-line</a:t>
            </a:r>
            <a:r>
              <a:rPr lang="ru-RU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защищённое хранение медицинских данных</a:t>
            </a:r>
            <a:endParaRPr lang="ru-RU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79C447-C497-464C-80DC-E19539C61D51}"/>
              </a:ext>
            </a:extLst>
          </p:cNvPr>
          <p:cNvSpPr txBox="1"/>
          <p:nvPr/>
        </p:nvSpPr>
        <p:spPr>
          <a:xfrm>
            <a:off x="5742602" y="4275815"/>
            <a:ext cx="128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 с медицинскими информационными системами</a:t>
            </a:r>
            <a:endParaRPr lang="ru-RU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2" descr="1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8" y="1862442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1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6" y="2948611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1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6" y="3326087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1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7" y="2437767"/>
            <a:ext cx="128961" cy="128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699" y="814195"/>
            <a:ext cx="690839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MTS Sans Medium" panose="02000000000000000000" pitchFamily="50" charset="0"/>
              </a:rPr>
              <a:t>В 2020 году ПАО </a:t>
            </a:r>
            <a:r>
              <a:rPr lang="ru-RU" sz="1200" dirty="0">
                <a:ea typeface="MTS Sans Medium" panose="02000000000000000000" pitchFamily="50" charset="0"/>
              </a:rPr>
              <a:t>«МТС» </a:t>
            </a:r>
            <a:r>
              <a:rPr lang="ru-RU" sz="1200" dirty="0">
                <a:ea typeface="MTS Sans Medium" panose="02000000000000000000" pitchFamily="50" charset="0"/>
              </a:rPr>
              <a:t>и </a:t>
            </a:r>
            <a:r>
              <a:rPr lang="ru-RU" sz="1200" dirty="0">
                <a:ea typeface="MTS Sans Medium" panose="02000000000000000000" pitchFamily="50" charset="0"/>
              </a:rPr>
              <a:t>Самарский государственный медицинский университет заключили соглашение о сотрудничестве в области цифрового здравоохранения.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b="0" i="0" dirty="0">
              <a:solidFill>
                <a:srgbClr val="333333"/>
              </a:solidFill>
              <a:effectLst/>
              <a:latin typeface="MTS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588" y="500909"/>
            <a:ext cx="6054863" cy="515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sz="1200" dirty="0" smtClean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МТС </a:t>
            </a:r>
            <a:r>
              <a:rPr lang="ru-RU" sz="12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совместно с </a:t>
            </a:r>
            <a:r>
              <a:rPr lang="ru-RU" sz="1200" dirty="0" err="1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СамГМУ</a:t>
            </a:r>
            <a:r>
              <a:rPr lang="ru-RU" sz="12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 </a:t>
            </a:r>
            <a:r>
              <a:rPr lang="ru-RU" sz="1200" dirty="0" smtClean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разрабатывал ИИ для </a:t>
            </a:r>
            <a:r>
              <a:rPr lang="ru-RU" sz="12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медицины</a:t>
            </a:r>
          </a:p>
          <a:p>
            <a:pPr fontAlgn="base">
              <a:lnSpc>
                <a:spcPct val="120000"/>
              </a:lnSpc>
            </a:pPr>
            <a:endParaRPr lang="ko-KR" altLang="en-US" sz="1200" dirty="0">
              <a:gradFill>
                <a:gsLst>
                  <a:gs pos="0">
                    <a:srgbClr val="E01F2F"/>
                  </a:gs>
                  <a:gs pos="100000">
                    <a:srgbClr val="706585"/>
                  </a:gs>
                </a:gsLst>
                <a:lin ang="2700000" scaled="0"/>
              </a:gradFill>
              <a:latin typeface="MTS Sans UltraWide" panose="02000000000000000000" pitchFamily="50" charset="0"/>
              <a:ea typeface="MTS Sans UltraWide" panose="02000000000000000000" pitchFamily="50" charset="0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8236" y="1446574"/>
            <a:ext cx="338746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altLang="ko-KR" sz="1200" dirty="0">
                <a:gradFill>
                  <a:gsLst>
                    <a:gs pos="0">
                      <a:srgbClr val="E01F2F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UltraWide" panose="02000000000000000000" pitchFamily="50" charset="0"/>
                <a:ea typeface="MTS Sans UltraWide" panose="02000000000000000000" pitchFamily="50" charset="0"/>
                <a:cs typeface="+mj-cs"/>
              </a:rPr>
              <a:t>Функциональные возможности</a:t>
            </a:r>
            <a:endParaRPr lang="ko-KR" altLang="en-US" sz="1200" dirty="0">
              <a:gradFill>
                <a:gsLst>
                  <a:gs pos="0">
                    <a:srgbClr val="E01F2F"/>
                  </a:gs>
                  <a:gs pos="100000">
                    <a:srgbClr val="706585"/>
                  </a:gs>
                </a:gsLst>
                <a:lin ang="2700000" scaled="0"/>
              </a:gradFill>
              <a:latin typeface="MTS Sans UltraWide" panose="02000000000000000000" pitchFamily="50" charset="0"/>
              <a:ea typeface="MTS Sans UltraWide" panose="02000000000000000000" pitchFamily="50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5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85EF67-05C0-4E52-B0FD-A5B0AA1FA4D0}"/>
              </a:ext>
            </a:extLst>
          </p:cNvPr>
          <p:cNvSpPr/>
          <p:nvPr/>
        </p:nvSpPr>
        <p:spPr>
          <a:xfrm>
            <a:off x="179387" y="784719"/>
            <a:ext cx="8783637" cy="965922"/>
          </a:xfrm>
          <a:prstGeom prst="roundRect">
            <a:avLst>
              <a:gd name="adj" fmla="val 9304"/>
            </a:avLst>
          </a:prstGeom>
          <a:gradFill>
            <a:gsLst>
              <a:gs pos="0">
                <a:srgbClr val="E30611"/>
              </a:gs>
              <a:gs pos="100000">
                <a:srgbClr val="70658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EB76B-277C-4684-A27F-F3DFE9F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ОБЛАЧНЫЕ СЕРВИСЫ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7E3F6-3F0D-4152-859B-1B71DD0AF992}"/>
              </a:ext>
            </a:extLst>
          </p:cNvPr>
          <p:cNvSpPr txBox="1"/>
          <p:nvPr/>
        </p:nvSpPr>
        <p:spPr>
          <a:xfrm>
            <a:off x="1156008" y="999081"/>
            <a:ext cx="1970956" cy="537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bg1"/>
                </a:solidFill>
              </a:rPr>
              <a:t>Инфраструктурные решения в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ru-RU" sz="1000" dirty="0">
                <a:solidFill>
                  <a:schemeClr val="bg1"/>
                </a:solidFill>
              </a:rPr>
              <a:t>формате частных, публичных и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ru-RU" sz="1000" dirty="0">
                <a:solidFill>
                  <a:schemeClr val="bg1"/>
                </a:solidFill>
              </a:rPr>
              <a:t>гибридных облаков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7C76B-76D4-48E1-8EB6-0C652A52270C}"/>
              </a:ext>
            </a:extLst>
          </p:cNvPr>
          <p:cNvSpPr txBox="1"/>
          <p:nvPr/>
        </p:nvSpPr>
        <p:spPr>
          <a:xfrm>
            <a:off x="180226" y="407082"/>
            <a:ext cx="5816714" cy="2350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/>
              <a:t>#CloudMTS </a:t>
            </a:r>
            <a:r>
              <a:rPr lang="en-US" sz="1400" dirty="0"/>
              <a:t>—</a:t>
            </a:r>
            <a:r>
              <a:rPr lang="ru-RU" sz="1400" dirty="0"/>
              <a:t> экосистема облачных сервисов МТС, включающая: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C7A4B-162B-4A71-8AD9-5611BBA7A185}"/>
              </a:ext>
            </a:extLst>
          </p:cNvPr>
          <p:cNvSpPr txBox="1"/>
          <p:nvPr/>
        </p:nvSpPr>
        <p:spPr>
          <a:xfrm>
            <a:off x="6992159" y="999081"/>
            <a:ext cx="1547273" cy="537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bg1"/>
                </a:solidFill>
              </a:rPr>
              <a:t>Услуги дата-центра, телеком-сервисы, решения по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ru-RU" sz="1000" dirty="0">
                <a:solidFill>
                  <a:schemeClr val="bg1"/>
                </a:solidFill>
              </a:rPr>
              <a:t>безопасности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BA10E-7532-48CD-9575-BFBFC0F6B751}"/>
              </a:ext>
            </a:extLst>
          </p:cNvPr>
          <p:cNvSpPr txBox="1"/>
          <p:nvPr/>
        </p:nvSpPr>
        <p:spPr>
          <a:xfrm>
            <a:off x="3970646" y="999081"/>
            <a:ext cx="2094394" cy="537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bg1"/>
                </a:solidFill>
              </a:rPr>
              <a:t>Корпоративные сервисы,</a:t>
            </a:r>
            <a:r>
              <a:rPr lang="en-US" sz="1000" dirty="0">
                <a:solidFill>
                  <a:schemeClr val="bg1"/>
                </a:solidFill>
              </a:rPr>
              <a:t/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>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ru-RU" sz="1000" dirty="0">
                <a:solidFill>
                  <a:schemeClr val="bg1"/>
                </a:solidFill>
              </a:rPr>
              <a:t>также комплекс консалтинговых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и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ru-RU" sz="1000" dirty="0">
                <a:solidFill>
                  <a:schemeClr val="bg1"/>
                </a:solidFill>
              </a:rPr>
              <a:t>профессиональных услуг</a:t>
            </a:r>
          </a:p>
        </p:txBody>
      </p:sp>
      <p:grpSp>
        <p:nvGrpSpPr>
          <p:cNvPr id="9" name="Группа 286">
            <a:extLst>
              <a:ext uri="{FF2B5EF4-FFF2-40B4-BE49-F238E27FC236}">
                <a16:creationId xmlns:a16="http://schemas.microsoft.com/office/drawing/2014/main" id="{8F9B0ED7-B103-4094-BA9C-7059D05FA8DF}"/>
              </a:ext>
            </a:extLst>
          </p:cNvPr>
          <p:cNvGrpSpPr/>
          <p:nvPr/>
        </p:nvGrpSpPr>
        <p:grpSpPr>
          <a:xfrm>
            <a:off x="286773" y="2128690"/>
            <a:ext cx="4154972" cy="2409192"/>
            <a:chOff x="92152" y="1348542"/>
            <a:chExt cx="8714583" cy="5053012"/>
          </a:xfrm>
          <a:solidFill>
            <a:srgbClr val="E6E6E6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6C37B17-65D2-4351-A32C-559B31649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822" y="2370892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1DFFA4-685C-40C2-A9BD-0076FAEF6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810" y="2532817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EAB7B2-918D-4828-AD7B-C2656E535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160" y="2362954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4B4F03F-AAA9-409D-AEB3-0B7D0699C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197" y="2515354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4A4A115-C404-4A09-A306-5176650E9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060" y="2601079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373784C-4880-463C-9F0D-C353383B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72" y="5149017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5CB1F31-3721-4D42-96C8-CAA3069FD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35" y="5412542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C796BBF-0496-4F90-BFA8-A56C662F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035" y="5750679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2D2D904-71F4-4660-81DD-CF0DD1D0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5485" y="5222042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B37BCAA-7363-4925-BA18-46EE57171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385" y="2818567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D8CDFE9-7A50-4D1F-B961-4DBD66F4D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760" y="3648829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FD28CF10-2A59-46D2-AACA-2A11A5015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7672" y="5102979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6A6653F-8F6E-49CB-B097-3722E596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7835" y="4879142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1E2094D-2E01-4258-8335-52A1A0D5E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160" y="5131554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B6C663D1-A328-4F4A-B94E-8360CF6D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460" y="4712454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AFF1CCB-1504-4A5F-A7DD-B085F183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160" y="4528304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DAFB4DE-F32F-42B3-85B9-918123FB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985" y="4485442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EC7C474-413D-4FC6-ABBA-782C307E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10" y="1543804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96CCF4AE-C589-4673-8348-AB730164D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472" y="4474329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516E82DE-90B4-4985-9DDF-544FE855F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885" y="2843967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48B78D27-DB93-423F-8BCD-1CF156CF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660" y="3097967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834B1C6B-37AC-47F5-ADAE-E5C5E37F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860" y="2843967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705CA9A2-4428-479F-BB18-F14C42EC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047" y="3474204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97D928A2-7FA3-4B60-8998-B59DCCF45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810" y="3601204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FAEE05C4-1D22-49C4-9E2C-4D4570426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960" y="3739317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F57F0D36-1E89-43E6-8C98-0EA153481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147" y="4923592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6228E37B-72E4-4C7F-965F-1D7B1A17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822" y="5115679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1DDBE829-A048-4D3E-A3EF-78D4D35B8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847" y="5160129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4655C5BE-10AC-43CB-B102-32BBC5B54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272" y="3775829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BE4AB6CA-04B2-4AA0-A0EF-C89B3001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047" y="5341104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C0771A2-CD17-4B44-BA28-106126FF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985" y="5482392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76FE9709-D65A-497F-AE35-F27F45B90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935" y="4467979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45C4E023-48E8-4D5E-9A9B-4F1F2BFC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697" y="5098217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49AB91A6-D414-4527-9424-1AD26A7B6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072" y="5085517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A7B3FFFF-14C1-445A-9C0F-008D4583B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847" y="4431467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59391C8C-8CBA-4B14-A29C-58F3FA4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685" y="4196517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4EB813F6-9B0E-41EC-8AB9-8102F524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460" y="4091742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79294FE6-404E-4A4E-80AA-680D3A0DE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97" y="3921879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C3A19DA5-7C4D-4890-A1CA-654FDBE6C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72" y="4018717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39C41DB3-7DAB-4E4F-8780-62C6623B7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772" y="4274304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B1E6E7C3-EB94-4108-865D-D1C00A95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822" y="4183817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D3A09A6A-80A2-4A80-96B9-F453E2E5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372" y="4310817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D23DB44A-D3AA-452E-83CF-D7B2425D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660" y="4895017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A58B960A-C8D0-4EFA-8F79-CF7741E2F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735" y="4720392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197674AD-6565-4B1E-AC57-D3015AB7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47" y="4956929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C647109F-4C45-47E2-B820-001E576CF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972" y="4483854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D3F1B972-7A77-4CC1-9BEE-044533D1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97" y="4253667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894E38DD-9E7E-4CBA-B354-4BB42078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047" y="4674354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7457FB2A-5C46-4A47-BA79-8AC90CA23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922" y="4704517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E66F8544-F189-4FA6-9E28-9F972F52E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85" y="4428292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FFDEDD5D-73B9-428D-8748-DFC30D462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97" y="4253667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10DC9D41-75D2-4C85-BCFC-087575C6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85" y="4587042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17148FDD-5467-4A08-88C2-03560D658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285" y="4991854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0878074E-7A52-49DA-B5A7-E11117487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035" y="4818817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300DEC77-A14D-4030-BFCD-24E65BDE5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85" y="4402892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00A1B912-92C3-4316-933F-C1EF2C111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310" y="5374442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ADF91CA7-688A-4C1B-A5C4-1D2537D85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97" y="5015667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E1CB8608-15A4-4F8A-A1F7-64874A0FB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5" y="4639429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E3956655-C8D0-4CA8-A958-20F646A1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735" y="3407529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D24A67FD-45CA-4E54-B84A-E0AC1D05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197" y="4223504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B59C8C7B-4669-4189-8211-C2D024517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360" y="4933117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25538E09-2C7A-4BA0-A1CA-BBC05411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85" y="3485317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3C88608C-31E9-4515-80FC-54A4C4500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35" y="4501317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E028A4F3-F357-49FF-A8FB-F8A3B1786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235" y="3523417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3BD0A0F9-91F1-432B-A3C0-E717AE804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310" y="3286879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00A1236E-A900-45D6-9FCC-FB25D8730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560" y="3398004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A6E97E79-0905-4741-B9D0-98A43059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935" y="3491667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AB0B3691-885C-4900-89EE-175EADCB8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535" y="4501317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8" name="Freeform 86">
              <a:extLst>
                <a:ext uri="{FF2B5EF4-FFF2-40B4-BE49-F238E27FC236}">
                  <a16:creationId xmlns:a16="http://schemas.microsoft.com/office/drawing/2014/main" id="{EA51A80A-2DD5-406C-9880-48E83EEF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760" y="1348542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79" name="Freeform 87">
              <a:extLst>
                <a:ext uri="{FF2B5EF4-FFF2-40B4-BE49-F238E27FC236}">
                  <a16:creationId xmlns:a16="http://schemas.microsoft.com/office/drawing/2014/main" id="{9A75705E-98FD-4E43-A625-56C32D258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785" y="4783892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0" name="Freeform 88">
              <a:extLst>
                <a:ext uri="{FF2B5EF4-FFF2-40B4-BE49-F238E27FC236}">
                  <a16:creationId xmlns:a16="http://schemas.microsoft.com/office/drawing/2014/main" id="{797E8DF1-BDE7-4771-9739-A2EA1B158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285" y="3371017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1" name="Freeform 89">
              <a:extLst>
                <a:ext uri="{FF2B5EF4-FFF2-40B4-BE49-F238E27FC236}">
                  <a16:creationId xmlns:a16="http://schemas.microsoft.com/office/drawing/2014/main" id="{58AC9D59-7E4F-41D6-8F19-D72275648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435" y="4398129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2" name="Freeform 90">
              <a:extLst>
                <a:ext uri="{FF2B5EF4-FFF2-40B4-BE49-F238E27FC236}">
                  <a16:creationId xmlns:a16="http://schemas.microsoft.com/office/drawing/2014/main" id="{E4C721C7-73C4-42AF-BECA-F1A229A6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660" y="3348792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3" name="Freeform 91">
              <a:extLst>
                <a:ext uri="{FF2B5EF4-FFF2-40B4-BE49-F238E27FC236}">
                  <a16:creationId xmlns:a16="http://schemas.microsoft.com/office/drawing/2014/main" id="{52FB4900-DEC5-4D72-87E2-0FB14265F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635" y="2286754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4" name="Freeform 92">
              <a:extLst>
                <a:ext uri="{FF2B5EF4-FFF2-40B4-BE49-F238E27FC236}">
                  <a16:creationId xmlns:a16="http://schemas.microsoft.com/office/drawing/2014/main" id="{66A05323-213D-4512-8AF1-4CBBE460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310" y="3439279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5" name="Freeform 93">
              <a:extLst>
                <a:ext uri="{FF2B5EF4-FFF2-40B4-BE49-F238E27FC236}">
                  <a16:creationId xmlns:a16="http://schemas.microsoft.com/office/drawing/2014/main" id="{A4878C0D-85BB-4EA1-BFB6-E27D8A695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97" y="2704267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6" name="Freeform 94">
              <a:extLst>
                <a:ext uri="{FF2B5EF4-FFF2-40B4-BE49-F238E27FC236}">
                  <a16:creationId xmlns:a16="http://schemas.microsoft.com/office/drawing/2014/main" id="{8180480E-B825-436E-BA49-BDFCEBFD9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910" y="2650292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7" name="Freeform 95">
              <a:extLst>
                <a:ext uri="{FF2B5EF4-FFF2-40B4-BE49-F238E27FC236}">
                  <a16:creationId xmlns:a16="http://schemas.microsoft.com/office/drawing/2014/main" id="{EA14A496-73BB-498B-AC03-FD98CB6B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810" y="3070979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8" name="Freeform 96">
              <a:extLst>
                <a:ext uri="{FF2B5EF4-FFF2-40B4-BE49-F238E27FC236}">
                  <a16:creationId xmlns:a16="http://schemas.microsoft.com/office/drawing/2014/main" id="{6B58A7E8-E81B-41F5-ACD8-E88C6D8C7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460" y="4929942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89" name="Freeform 97">
              <a:extLst>
                <a:ext uri="{FF2B5EF4-FFF2-40B4-BE49-F238E27FC236}">
                  <a16:creationId xmlns:a16="http://schemas.microsoft.com/office/drawing/2014/main" id="{3AD5F01D-AD81-4F19-976B-5C6D551C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822" y="4644192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0" name="Freeform 98">
              <a:extLst>
                <a:ext uri="{FF2B5EF4-FFF2-40B4-BE49-F238E27FC236}">
                  <a16:creationId xmlns:a16="http://schemas.microsoft.com/office/drawing/2014/main" id="{47D13430-F30F-4617-A0B0-86D6B9764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547" y="5982454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1" name="Freeform 99">
              <a:extLst>
                <a:ext uri="{FF2B5EF4-FFF2-40B4-BE49-F238E27FC236}">
                  <a16:creationId xmlns:a16="http://schemas.microsoft.com/office/drawing/2014/main" id="{7F08CDB7-5F19-47D2-93FC-D83A52492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710" y="5125204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9F647F3A-A80D-4B4F-BF72-404CB5513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210" y="2428042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3" name="Freeform 101">
              <a:extLst>
                <a:ext uri="{FF2B5EF4-FFF2-40B4-BE49-F238E27FC236}">
                  <a16:creationId xmlns:a16="http://schemas.microsoft.com/office/drawing/2014/main" id="{93303547-3900-434D-A826-A44CEAB36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72" y="2472492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4" name="Freeform 102">
              <a:extLst>
                <a:ext uri="{FF2B5EF4-FFF2-40B4-BE49-F238E27FC236}">
                  <a16:creationId xmlns:a16="http://schemas.microsoft.com/office/drawing/2014/main" id="{98BE0526-ED22-403E-B96A-D811FC052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135" y="2380417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5" name="Freeform 103">
              <a:extLst>
                <a:ext uri="{FF2B5EF4-FFF2-40B4-BE49-F238E27FC236}">
                  <a16:creationId xmlns:a16="http://schemas.microsoft.com/office/drawing/2014/main" id="{C8C2A3BB-81E4-4767-AEFB-4300CA670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597" y="2702679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6" name="Freeform 104">
              <a:extLst>
                <a:ext uri="{FF2B5EF4-FFF2-40B4-BE49-F238E27FC236}">
                  <a16:creationId xmlns:a16="http://schemas.microsoft.com/office/drawing/2014/main" id="{2F693998-5CCF-4912-A246-164ED3D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010" y="3745667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7" name="Freeform 105">
              <a:extLst>
                <a:ext uri="{FF2B5EF4-FFF2-40B4-BE49-F238E27FC236}">
                  <a16:creationId xmlns:a16="http://schemas.microsoft.com/office/drawing/2014/main" id="{96669436-53CB-4886-A882-5C6F966B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122" y="4591804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8" name="Freeform 106">
              <a:extLst>
                <a:ext uri="{FF2B5EF4-FFF2-40B4-BE49-F238E27FC236}">
                  <a16:creationId xmlns:a16="http://schemas.microsoft.com/office/drawing/2014/main" id="{08B6DE37-EC77-4FEC-9AEC-6BD5AC1C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260" y="4756904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99" name="Freeform 107">
              <a:extLst>
                <a:ext uri="{FF2B5EF4-FFF2-40B4-BE49-F238E27FC236}">
                  <a16:creationId xmlns:a16="http://schemas.microsoft.com/office/drawing/2014/main" id="{8B9BA036-FE91-4A31-B667-84A5C417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922" y="4679117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0" name="Freeform 108">
              <a:extLst>
                <a:ext uri="{FF2B5EF4-FFF2-40B4-BE49-F238E27FC236}">
                  <a16:creationId xmlns:a16="http://schemas.microsoft.com/office/drawing/2014/main" id="{E1F16937-4202-4320-A87B-ACB0D96A7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210" y="5834817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1" name="Freeform 109">
              <a:extLst>
                <a:ext uri="{FF2B5EF4-FFF2-40B4-BE49-F238E27FC236}">
                  <a16:creationId xmlns:a16="http://schemas.microsoft.com/office/drawing/2014/main" id="{F89B61D1-A9C3-4609-9608-B94439228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122" y="5649079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2" name="Freeform 111">
              <a:extLst>
                <a:ext uri="{FF2B5EF4-FFF2-40B4-BE49-F238E27FC236}">
                  <a16:creationId xmlns:a16="http://schemas.microsoft.com/office/drawing/2014/main" id="{CE6AA6EB-D36A-487B-B797-03D72421F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22" y="5352217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3" name="Freeform 112">
              <a:extLst>
                <a:ext uri="{FF2B5EF4-FFF2-40B4-BE49-F238E27FC236}">
                  <a16:creationId xmlns:a16="http://schemas.microsoft.com/office/drawing/2014/main" id="{5D0CDFDE-60C9-46A3-8719-12FB9D02B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60" y="5737979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4" name="Freeform 113">
              <a:extLst>
                <a:ext uri="{FF2B5EF4-FFF2-40B4-BE49-F238E27FC236}">
                  <a16:creationId xmlns:a16="http://schemas.microsoft.com/office/drawing/2014/main" id="{F85FCB80-B30B-4178-86B9-8FE06E79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10" y="5812592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5" name="Freeform 114">
              <a:extLst>
                <a:ext uri="{FF2B5EF4-FFF2-40B4-BE49-F238E27FC236}">
                  <a16:creationId xmlns:a16="http://schemas.microsoft.com/office/drawing/2014/main" id="{0020314B-5D67-47DF-8AC6-92321CAAF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22" y="5569704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6" name="Freeform 115">
              <a:extLst>
                <a:ext uri="{FF2B5EF4-FFF2-40B4-BE49-F238E27FC236}">
                  <a16:creationId xmlns:a16="http://schemas.microsoft.com/office/drawing/2014/main" id="{42897AA6-8F5F-422D-9CC3-66FCC2F5F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47" y="5698292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7" name="Freeform 116">
              <a:extLst>
                <a:ext uri="{FF2B5EF4-FFF2-40B4-BE49-F238E27FC236}">
                  <a16:creationId xmlns:a16="http://schemas.microsoft.com/office/drawing/2014/main" id="{CF14AF15-DDF1-4C65-8E5C-90034EED6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35" y="5785604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8" name="Freeform 117">
              <a:extLst>
                <a:ext uri="{FF2B5EF4-FFF2-40B4-BE49-F238E27FC236}">
                  <a16:creationId xmlns:a16="http://schemas.microsoft.com/office/drawing/2014/main" id="{67BFC6E4-F4F4-499C-9371-ED85706B9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222" y="4647367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09" name="Freeform 127">
              <a:extLst>
                <a:ext uri="{FF2B5EF4-FFF2-40B4-BE49-F238E27FC236}">
                  <a16:creationId xmlns:a16="http://schemas.microsoft.com/office/drawing/2014/main" id="{D67EF057-E84E-4F87-B277-E6BCF3833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035" y="3645654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10" name="Freeform 131">
              <a:extLst>
                <a:ext uri="{FF2B5EF4-FFF2-40B4-BE49-F238E27FC236}">
                  <a16:creationId xmlns:a16="http://schemas.microsoft.com/office/drawing/2014/main" id="{AACDD18A-8549-44F7-8DD1-766E1CF4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947" y="5430004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3175" cap="rnd" cmpd="sng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200">
                <a:solidFill>
                  <a:srgbClr val="000000"/>
                </a:solidFill>
              </a:endParaRPr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4DE334E3-C65B-41C9-8462-06830C5724CC}"/>
                </a:ext>
              </a:extLst>
            </p:cNvPr>
            <p:cNvSpPr>
              <a:spLocks/>
            </p:cNvSpPr>
            <p:nvPr/>
          </p:nvSpPr>
          <p:spPr bwMode="auto">
            <a:xfrm rot="3335684">
              <a:off x="2078" y="4880565"/>
              <a:ext cx="477012" cy="296864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3175" cap="rnd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20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03745EB-EC53-40B7-9011-D7330A6A69EB}"/>
              </a:ext>
            </a:extLst>
          </p:cNvPr>
          <p:cNvGrpSpPr/>
          <p:nvPr/>
        </p:nvGrpSpPr>
        <p:grpSpPr>
          <a:xfrm>
            <a:off x="841850" y="3113077"/>
            <a:ext cx="1250495" cy="167866"/>
            <a:chOff x="744944" y="2528778"/>
            <a:chExt cx="1250495" cy="16786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98CB91-2C8A-45DF-A7D3-4440B6D2F225}"/>
                </a:ext>
              </a:extLst>
            </p:cNvPr>
            <p:cNvSpPr txBox="1"/>
            <p:nvPr/>
          </p:nvSpPr>
          <p:spPr>
            <a:xfrm>
              <a:off x="884017" y="2528778"/>
              <a:ext cx="1111422" cy="167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/>
                <a:t>Санкт-Петербург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9141CD0-F4CD-41DA-948D-22E6969EA574}"/>
                </a:ext>
              </a:extLst>
            </p:cNvPr>
            <p:cNvSpPr/>
            <p:nvPr/>
          </p:nvSpPr>
          <p:spPr>
            <a:xfrm>
              <a:off x="744944" y="2581689"/>
              <a:ext cx="79652" cy="79652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B6CE8AB-9DBC-4185-B933-75E7B8444FB7}"/>
              </a:ext>
            </a:extLst>
          </p:cNvPr>
          <p:cNvGrpSpPr/>
          <p:nvPr/>
        </p:nvGrpSpPr>
        <p:grpSpPr>
          <a:xfrm>
            <a:off x="2058829" y="3732577"/>
            <a:ext cx="1246409" cy="167866"/>
            <a:chOff x="1755374" y="3149381"/>
            <a:chExt cx="1246409" cy="16786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AD2BDCE-8276-4138-9B40-F910FA03D307}"/>
                </a:ext>
              </a:extLst>
            </p:cNvPr>
            <p:cNvSpPr txBox="1"/>
            <p:nvPr/>
          </p:nvSpPr>
          <p:spPr>
            <a:xfrm>
              <a:off x="1890361" y="3149381"/>
              <a:ext cx="1111422" cy="167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/>
                <a:t>Новосибирск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453030A-170A-416C-B0F2-7618ABD19B01}"/>
                </a:ext>
              </a:extLst>
            </p:cNvPr>
            <p:cNvSpPr/>
            <p:nvPr/>
          </p:nvSpPr>
          <p:spPr>
            <a:xfrm>
              <a:off x="1755374" y="3206195"/>
              <a:ext cx="79652" cy="79652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81BCCF7-05B2-4719-BF85-E4282C9A0FB7}"/>
              </a:ext>
            </a:extLst>
          </p:cNvPr>
          <p:cNvGrpSpPr/>
          <p:nvPr/>
        </p:nvGrpSpPr>
        <p:grpSpPr>
          <a:xfrm>
            <a:off x="3108156" y="4252974"/>
            <a:ext cx="892965" cy="167866"/>
            <a:chOff x="2986236" y="3837866"/>
            <a:chExt cx="892965" cy="16786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227EDCC-4997-4436-95D2-8ABEFCEB95B3}"/>
                </a:ext>
              </a:extLst>
            </p:cNvPr>
            <p:cNvSpPr txBox="1"/>
            <p:nvPr/>
          </p:nvSpPr>
          <p:spPr>
            <a:xfrm>
              <a:off x="2986236" y="3837866"/>
              <a:ext cx="869612" cy="167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/>
                <a:t>Владивосток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69548AF-0227-44A7-B4EF-74EB26AC6335}"/>
                </a:ext>
              </a:extLst>
            </p:cNvPr>
            <p:cNvSpPr/>
            <p:nvPr/>
          </p:nvSpPr>
          <p:spPr>
            <a:xfrm>
              <a:off x="3799549" y="3899843"/>
              <a:ext cx="79652" cy="79652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1BB3246-094E-48F5-A03B-B9CA44738350}"/>
              </a:ext>
            </a:extLst>
          </p:cNvPr>
          <p:cNvSpPr txBox="1"/>
          <p:nvPr/>
        </p:nvSpPr>
        <p:spPr>
          <a:xfrm>
            <a:off x="1238047" y="3454964"/>
            <a:ext cx="1111422" cy="167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/>
              <a:t>Москва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C385712-001C-4AC3-80D4-A99076BF95E0}"/>
              </a:ext>
            </a:extLst>
          </p:cNvPr>
          <p:cNvSpPr/>
          <p:nvPr/>
        </p:nvSpPr>
        <p:spPr>
          <a:xfrm>
            <a:off x="1033478" y="3505440"/>
            <a:ext cx="92676" cy="92676"/>
          </a:xfrm>
          <a:prstGeom prst="ellipse">
            <a:avLst/>
          </a:prstGeom>
          <a:solidFill>
            <a:srgbClr val="E30611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C562556-C979-4350-9B5B-F1B7B58E3B4F}"/>
              </a:ext>
            </a:extLst>
          </p:cNvPr>
          <p:cNvSpPr/>
          <p:nvPr/>
        </p:nvSpPr>
        <p:spPr>
          <a:xfrm>
            <a:off x="1107103" y="3505440"/>
            <a:ext cx="92676" cy="92676"/>
          </a:xfrm>
          <a:prstGeom prst="ellipse">
            <a:avLst/>
          </a:prstGeom>
          <a:solidFill>
            <a:srgbClr val="C79B65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2E62CA9-1C42-461E-9958-D831188DF276}"/>
              </a:ext>
            </a:extLst>
          </p:cNvPr>
          <p:cNvSpPr txBox="1"/>
          <p:nvPr/>
        </p:nvSpPr>
        <p:spPr>
          <a:xfrm>
            <a:off x="542424" y="2067730"/>
            <a:ext cx="241366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700" dirty="0"/>
              <a:t>Публичное облако</a:t>
            </a:r>
          </a:p>
          <a:p>
            <a:pPr>
              <a:lnSpc>
                <a:spcPct val="120000"/>
              </a:lnSpc>
            </a:pPr>
            <a:r>
              <a:rPr lang="ru-RU" sz="700" dirty="0"/>
              <a:t>Облако </a:t>
            </a:r>
            <a:r>
              <a:rPr lang="ru-RU" sz="700" dirty="0" smtClean="0"/>
              <a:t>152-ФЗ</a:t>
            </a:r>
          </a:p>
          <a:p>
            <a:pPr>
              <a:lnSpc>
                <a:spcPct val="120000"/>
              </a:lnSpc>
            </a:pPr>
            <a:r>
              <a:rPr lang="ru-RU" sz="600" dirty="0" smtClean="0"/>
              <a:t>(аттестован согласно требованиям </a:t>
            </a:r>
            <a:r>
              <a:rPr lang="ru-RU" sz="600" dirty="0"/>
              <a:t>УЗ1, К1, 1Г) </a:t>
            </a:r>
            <a:endParaRPr lang="ru-RU" sz="7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046713C-3908-49DE-8B88-ED9A6A871ADC}"/>
              </a:ext>
            </a:extLst>
          </p:cNvPr>
          <p:cNvSpPr/>
          <p:nvPr/>
        </p:nvSpPr>
        <p:spPr>
          <a:xfrm>
            <a:off x="407438" y="2091524"/>
            <a:ext cx="79652" cy="79652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A439402-987E-4AAB-8770-F07CCEFCE8ED}"/>
              </a:ext>
            </a:extLst>
          </p:cNvPr>
          <p:cNvSpPr/>
          <p:nvPr/>
        </p:nvSpPr>
        <p:spPr>
          <a:xfrm>
            <a:off x="407438" y="2215598"/>
            <a:ext cx="79652" cy="79652"/>
          </a:xfrm>
          <a:prstGeom prst="ellipse">
            <a:avLst/>
          </a:prstGeom>
          <a:solidFill>
            <a:srgbClr val="C79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BE350C-875E-4A0A-A14D-94DC74826A36}"/>
              </a:ext>
            </a:extLst>
          </p:cNvPr>
          <p:cNvGrpSpPr/>
          <p:nvPr/>
        </p:nvGrpSpPr>
        <p:grpSpPr>
          <a:xfrm>
            <a:off x="496770" y="1051206"/>
            <a:ext cx="461824" cy="430558"/>
            <a:chOff x="597623" y="1051206"/>
            <a:chExt cx="461824" cy="430558"/>
          </a:xfrm>
        </p:grpSpPr>
        <p:grpSp>
          <p:nvGrpSpPr>
            <p:cNvPr id="137" name="Graphic 29">
              <a:extLst>
                <a:ext uri="{FF2B5EF4-FFF2-40B4-BE49-F238E27FC236}">
                  <a16:creationId xmlns:a16="http://schemas.microsoft.com/office/drawing/2014/main" id="{EB5E3A33-7738-4C67-B752-5E9B34D3E526}"/>
                </a:ext>
              </a:extLst>
            </p:cNvPr>
            <p:cNvGrpSpPr/>
            <p:nvPr/>
          </p:nvGrpSpPr>
          <p:grpSpPr>
            <a:xfrm>
              <a:off x="597623" y="1051206"/>
              <a:ext cx="461824" cy="262182"/>
              <a:chOff x="3457575" y="1938337"/>
              <a:chExt cx="2229802" cy="1265872"/>
            </a:xfrm>
            <a:noFill/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B48603C-F5FC-4F1D-8670-883384824D23}"/>
                  </a:ext>
                </a:extLst>
              </p:cNvPr>
              <p:cNvSpPr/>
              <p:nvPr/>
            </p:nvSpPr>
            <p:spPr>
              <a:xfrm>
                <a:off x="3457575" y="1938337"/>
                <a:ext cx="2229802" cy="1265872"/>
              </a:xfrm>
              <a:custGeom>
                <a:avLst/>
                <a:gdLst>
                  <a:gd name="connsiteX0" fmla="*/ 1737360 w 2229802"/>
                  <a:gd name="connsiteY0" fmla="*/ 282893 h 1265872"/>
                  <a:gd name="connsiteX1" fmla="*/ 1638300 w 2229802"/>
                  <a:gd name="connsiteY1" fmla="*/ 292418 h 1265872"/>
                  <a:gd name="connsiteX2" fmla="*/ 1104900 w 2229802"/>
                  <a:gd name="connsiteY2" fmla="*/ 0 h 1265872"/>
                  <a:gd name="connsiteX3" fmla="*/ 475298 w 2229802"/>
                  <a:gd name="connsiteY3" fmla="*/ 567690 h 1265872"/>
                  <a:gd name="connsiteX4" fmla="*/ 358140 w 2229802"/>
                  <a:gd name="connsiteY4" fmla="*/ 548640 h 1265872"/>
                  <a:gd name="connsiteX5" fmla="*/ 0 w 2229802"/>
                  <a:gd name="connsiteY5" fmla="*/ 906780 h 1265872"/>
                  <a:gd name="connsiteX6" fmla="*/ 359093 w 2229802"/>
                  <a:gd name="connsiteY6" fmla="*/ 1265873 h 1265872"/>
                  <a:gd name="connsiteX7" fmla="*/ 1738313 w 2229802"/>
                  <a:gd name="connsiteY7" fmla="*/ 1265873 h 1265872"/>
                  <a:gd name="connsiteX8" fmla="*/ 2229803 w 2229802"/>
                  <a:gd name="connsiteY8" fmla="*/ 774383 h 1265872"/>
                  <a:gd name="connsiteX9" fmla="*/ 1737360 w 2229802"/>
                  <a:gd name="connsiteY9" fmla="*/ 282893 h 1265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9802" h="1265872">
                    <a:moveTo>
                      <a:pt x="1737360" y="282893"/>
                    </a:moveTo>
                    <a:cubicBezTo>
                      <a:pt x="1703070" y="282893"/>
                      <a:pt x="1670685" y="286703"/>
                      <a:pt x="1638300" y="292418"/>
                    </a:cubicBezTo>
                    <a:cubicBezTo>
                      <a:pt x="1526858" y="117158"/>
                      <a:pt x="1329690" y="0"/>
                      <a:pt x="1104900" y="0"/>
                    </a:cubicBezTo>
                    <a:cubicBezTo>
                      <a:pt x="777240" y="0"/>
                      <a:pt x="508635" y="248603"/>
                      <a:pt x="475298" y="567690"/>
                    </a:cubicBezTo>
                    <a:cubicBezTo>
                      <a:pt x="439103" y="555308"/>
                      <a:pt x="399098" y="548640"/>
                      <a:pt x="358140" y="548640"/>
                    </a:cubicBezTo>
                    <a:cubicBezTo>
                      <a:pt x="160973" y="547688"/>
                      <a:pt x="0" y="708660"/>
                      <a:pt x="0" y="906780"/>
                    </a:cubicBezTo>
                    <a:cubicBezTo>
                      <a:pt x="0" y="1104900"/>
                      <a:pt x="160973" y="1265873"/>
                      <a:pt x="359093" y="1265873"/>
                    </a:cubicBezTo>
                    <a:lnTo>
                      <a:pt x="1738313" y="1265873"/>
                    </a:lnTo>
                    <a:cubicBezTo>
                      <a:pt x="2009775" y="1265873"/>
                      <a:pt x="2229803" y="1045845"/>
                      <a:pt x="2229803" y="774383"/>
                    </a:cubicBezTo>
                    <a:cubicBezTo>
                      <a:pt x="2229803" y="502920"/>
                      <a:pt x="2008823" y="282893"/>
                      <a:pt x="1737360" y="282893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8EB0769-F3F0-4401-B473-4DFAE094A633}"/>
                  </a:ext>
                </a:extLst>
              </p:cNvPr>
              <p:cNvSpPr/>
              <p:nvPr/>
            </p:nvSpPr>
            <p:spPr>
              <a:xfrm>
                <a:off x="4950142" y="2230754"/>
                <a:ext cx="151447" cy="56197"/>
              </a:xfrm>
              <a:custGeom>
                <a:avLst/>
                <a:gdLst>
                  <a:gd name="connsiteX0" fmla="*/ 0 w 151447"/>
                  <a:gd name="connsiteY0" fmla="*/ 56197 h 56197"/>
                  <a:gd name="connsiteX1" fmla="*/ 151448 w 151447"/>
                  <a:gd name="connsiteY1" fmla="*/ 0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447" h="56197">
                    <a:moveTo>
                      <a:pt x="0" y="56197"/>
                    </a:moveTo>
                    <a:cubicBezTo>
                      <a:pt x="45720" y="29527"/>
                      <a:pt x="97155" y="10477"/>
                      <a:pt x="151448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30C4969-C008-48F2-A673-4442D8C5275F}"/>
                  </a:ext>
                </a:extLst>
              </p:cNvPr>
              <p:cNvSpPr/>
              <p:nvPr/>
            </p:nvSpPr>
            <p:spPr>
              <a:xfrm>
                <a:off x="3931919" y="2505074"/>
                <a:ext cx="127634" cy="75247"/>
              </a:xfrm>
              <a:custGeom>
                <a:avLst/>
                <a:gdLst>
                  <a:gd name="connsiteX0" fmla="*/ 0 w 127634"/>
                  <a:gd name="connsiteY0" fmla="*/ 0 h 75247"/>
                  <a:gd name="connsiteX1" fmla="*/ 127635 w 127634"/>
                  <a:gd name="connsiteY1" fmla="*/ 75248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634" h="75247">
                    <a:moveTo>
                      <a:pt x="0" y="0"/>
                    </a:moveTo>
                    <a:cubicBezTo>
                      <a:pt x="47625" y="16193"/>
                      <a:pt x="91440" y="41910"/>
                      <a:pt x="127635" y="75248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0940DDBA-3858-4302-9E41-A1B9355D8258}"/>
                  </a:ext>
                </a:extLst>
              </p:cNvPr>
              <p:cNvSpPr/>
              <p:nvPr/>
            </p:nvSpPr>
            <p:spPr>
              <a:xfrm>
                <a:off x="3931919" y="2505074"/>
                <a:ext cx="127634" cy="75247"/>
              </a:xfrm>
              <a:custGeom>
                <a:avLst/>
                <a:gdLst>
                  <a:gd name="connsiteX0" fmla="*/ 0 w 127634"/>
                  <a:gd name="connsiteY0" fmla="*/ 0 h 75247"/>
                  <a:gd name="connsiteX1" fmla="*/ 127635 w 127634"/>
                  <a:gd name="connsiteY1" fmla="*/ 75248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634" h="75247">
                    <a:moveTo>
                      <a:pt x="0" y="0"/>
                    </a:moveTo>
                    <a:cubicBezTo>
                      <a:pt x="47625" y="16193"/>
                      <a:pt x="91440" y="41910"/>
                      <a:pt x="127635" y="7524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08578E5-30A2-4354-95CC-6366102B6A46}"/>
                </a:ext>
              </a:extLst>
            </p:cNvPr>
            <p:cNvGrpSpPr/>
            <p:nvPr/>
          </p:nvGrpSpPr>
          <p:grpSpPr>
            <a:xfrm>
              <a:off x="708710" y="1216182"/>
              <a:ext cx="265581" cy="265582"/>
              <a:chOff x="7122117" y="1442314"/>
              <a:chExt cx="760279" cy="760279"/>
            </a:xfrm>
            <a:solidFill>
              <a:srgbClr val="E01F2F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FF7DFF3-15C3-4580-B095-0482959651F8}"/>
                  </a:ext>
                </a:extLst>
              </p:cNvPr>
              <p:cNvSpPr/>
              <p:nvPr/>
            </p:nvSpPr>
            <p:spPr>
              <a:xfrm>
                <a:off x="7122117" y="2000903"/>
                <a:ext cx="760279" cy="201690"/>
              </a:xfrm>
              <a:custGeom>
                <a:avLst/>
                <a:gdLst>
                  <a:gd name="connsiteX0" fmla="*/ 760280 w 760279"/>
                  <a:gd name="connsiteY0" fmla="*/ 0 h 201690"/>
                  <a:gd name="connsiteX1" fmla="*/ 760280 w 760279"/>
                  <a:gd name="connsiteY1" fmla="*/ 116209 h 201690"/>
                  <a:gd name="connsiteX2" fmla="*/ 380140 w 760279"/>
                  <a:gd name="connsiteY2" fmla="*/ 201691 h 201690"/>
                  <a:gd name="connsiteX3" fmla="*/ 0 w 760279"/>
                  <a:gd name="connsiteY3" fmla="*/ 116209 h 201690"/>
                  <a:gd name="connsiteX4" fmla="*/ 0 w 760279"/>
                  <a:gd name="connsiteY4" fmla="*/ 0 h 20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79" h="201690">
                    <a:moveTo>
                      <a:pt x="760280" y="0"/>
                    </a:moveTo>
                    <a:lnTo>
                      <a:pt x="760280" y="116209"/>
                    </a:lnTo>
                    <a:cubicBezTo>
                      <a:pt x="760280" y="163480"/>
                      <a:pt x="590103" y="201691"/>
                      <a:pt x="380140" y="201691"/>
                    </a:cubicBezTo>
                    <a:cubicBezTo>
                      <a:pt x="170177" y="201691"/>
                      <a:pt x="0" y="163480"/>
                      <a:pt x="0" y="116209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CEBF10B-B79E-4F5F-B7A2-214E3A046E60}"/>
                  </a:ext>
                </a:extLst>
              </p:cNvPr>
              <p:cNvSpPr/>
              <p:nvPr/>
            </p:nvSpPr>
            <p:spPr>
              <a:xfrm>
                <a:off x="7122117" y="1942602"/>
                <a:ext cx="760279" cy="143783"/>
              </a:xfrm>
              <a:custGeom>
                <a:avLst/>
                <a:gdLst>
                  <a:gd name="connsiteX0" fmla="*/ 657859 w 760279"/>
                  <a:gd name="connsiteY0" fmla="*/ 0 h 143783"/>
                  <a:gd name="connsiteX1" fmla="*/ 760280 w 760279"/>
                  <a:gd name="connsiteY1" fmla="*/ 58301 h 143783"/>
                  <a:gd name="connsiteX2" fmla="*/ 380140 w 760279"/>
                  <a:gd name="connsiteY2" fmla="*/ 143784 h 143783"/>
                  <a:gd name="connsiteX3" fmla="*/ 0 w 760279"/>
                  <a:gd name="connsiteY3" fmla="*/ 58301 h 143783"/>
                  <a:gd name="connsiteX4" fmla="*/ 98482 w 760279"/>
                  <a:gd name="connsiteY4" fmla="*/ 1182 h 14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79" h="143783">
                    <a:moveTo>
                      <a:pt x="657859" y="0"/>
                    </a:moveTo>
                    <a:cubicBezTo>
                      <a:pt x="721281" y="15363"/>
                      <a:pt x="760280" y="35847"/>
                      <a:pt x="760280" y="58301"/>
                    </a:cubicBezTo>
                    <a:cubicBezTo>
                      <a:pt x="760280" y="105573"/>
                      <a:pt x="590103" y="143784"/>
                      <a:pt x="380140" y="143784"/>
                    </a:cubicBezTo>
                    <a:cubicBezTo>
                      <a:pt x="170177" y="143784"/>
                      <a:pt x="0" y="105573"/>
                      <a:pt x="0" y="58301"/>
                    </a:cubicBezTo>
                    <a:cubicBezTo>
                      <a:pt x="0" y="36241"/>
                      <a:pt x="37423" y="16151"/>
                      <a:pt x="98482" y="1182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C4FE856-4A99-493C-AD6F-52CDD6BD78A5}"/>
                  </a:ext>
                </a:extLst>
              </p:cNvPr>
              <p:cNvSpPr/>
              <p:nvPr/>
            </p:nvSpPr>
            <p:spPr>
              <a:xfrm>
                <a:off x="7122117" y="1768092"/>
                <a:ext cx="760279" cy="201690"/>
              </a:xfrm>
              <a:custGeom>
                <a:avLst/>
                <a:gdLst>
                  <a:gd name="connsiteX0" fmla="*/ 760280 w 760279"/>
                  <a:gd name="connsiteY0" fmla="*/ 0 h 201690"/>
                  <a:gd name="connsiteX1" fmla="*/ 760280 w 760279"/>
                  <a:gd name="connsiteY1" fmla="*/ 116209 h 201690"/>
                  <a:gd name="connsiteX2" fmla="*/ 380140 w 760279"/>
                  <a:gd name="connsiteY2" fmla="*/ 201691 h 201690"/>
                  <a:gd name="connsiteX3" fmla="*/ 0 w 760279"/>
                  <a:gd name="connsiteY3" fmla="*/ 116603 h 201690"/>
                  <a:gd name="connsiteX4" fmla="*/ 0 w 760279"/>
                  <a:gd name="connsiteY4" fmla="*/ 0 h 20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79" h="201690">
                    <a:moveTo>
                      <a:pt x="760280" y="0"/>
                    </a:moveTo>
                    <a:lnTo>
                      <a:pt x="760280" y="116209"/>
                    </a:lnTo>
                    <a:cubicBezTo>
                      <a:pt x="760280" y="163480"/>
                      <a:pt x="590103" y="201691"/>
                      <a:pt x="380140" y="201691"/>
                    </a:cubicBezTo>
                    <a:cubicBezTo>
                      <a:pt x="170177" y="201691"/>
                      <a:pt x="0" y="163480"/>
                      <a:pt x="0" y="116603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2C16478-FCE9-4C0C-9B51-BB3115A2FEF0}"/>
                  </a:ext>
                </a:extLst>
              </p:cNvPr>
              <p:cNvSpPr/>
              <p:nvPr/>
            </p:nvSpPr>
            <p:spPr>
              <a:xfrm>
                <a:off x="7122117" y="1706245"/>
                <a:ext cx="760279" cy="147328"/>
              </a:xfrm>
              <a:custGeom>
                <a:avLst/>
                <a:gdLst>
                  <a:gd name="connsiteX0" fmla="*/ 642102 w 760279"/>
                  <a:gd name="connsiteY0" fmla="*/ 0 h 147328"/>
                  <a:gd name="connsiteX1" fmla="*/ 760280 w 760279"/>
                  <a:gd name="connsiteY1" fmla="*/ 61847 h 147328"/>
                  <a:gd name="connsiteX2" fmla="*/ 380140 w 760279"/>
                  <a:gd name="connsiteY2" fmla="*/ 147329 h 147328"/>
                  <a:gd name="connsiteX3" fmla="*/ 0 w 760279"/>
                  <a:gd name="connsiteY3" fmla="*/ 61847 h 147328"/>
                  <a:gd name="connsiteX4" fmla="*/ 114239 w 760279"/>
                  <a:gd name="connsiteY4" fmla="*/ 788 h 14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79" h="147328">
                    <a:moveTo>
                      <a:pt x="642102" y="0"/>
                    </a:moveTo>
                    <a:cubicBezTo>
                      <a:pt x="714978" y="15363"/>
                      <a:pt x="760280" y="37423"/>
                      <a:pt x="760280" y="61847"/>
                    </a:cubicBezTo>
                    <a:cubicBezTo>
                      <a:pt x="760280" y="109118"/>
                      <a:pt x="590103" y="147329"/>
                      <a:pt x="380140" y="147329"/>
                    </a:cubicBezTo>
                    <a:cubicBezTo>
                      <a:pt x="170177" y="147329"/>
                      <a:pt x="0" y="109118"/>
                      <a:pt x="0" y="61847"/>
                    </a:cubicBezTo>
                    <a:cubicBezTo>
                      <a:pt x="0" y="37817"/>
                      <a:pt x="43726" y="16545"/>
                      <a:pt x="114239" y="788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927586C-8DFF-4831-866C-63F35A9EC1B3}"/>
                  </a:ext>
                </a:extLst>
              </p:cNvPr>
              <p:cNvSpPr/>
              <p:nvPr/>
            </p:nvSpPr>
            <p:spPr>
              <a:xfrm>
                <a:off x="7122117" y="1527796"/>
                <a:ext cx="760279" cy="201690"/>
              </a:xfrm>
              <a:custGeom>
                <a:avLst/>
                <a:gdLst>
                  <a:gd name="connsiteX0" fmla="*/ 760280 w 760279"/>
                  <a:gd name="connsiteY0" fmla="*/ 0 h 201690"/>
                  <a:gd name="connsiteX1" fmla="*/ 760280 w 760279"/>
                  <a:gd name="connsiteY1" fmla="*/ 116209 h 201690"/>
                  <a:gd name="connsiteX2" fmla="*/ 380140 w 760279"/>
                  <a:gd name="connsiteY2" fmla="*/ 201691 h 201690"/>
                  <a:gd name="connsiteX3" fmla="*/ 0 w 760279"/>
                  <a:gd name="connsiteY3" fmla="*/ 116209 h 201690"/>
                  <a:gd name="connsiteX4" fmla="*/ 0 w 760279"/>
                  <a:gd name="connsiteY4" fmla="*/ 0 h 20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79" h="201690">
                    <a:moveTo>
                      <a:pt x="760280" y="0"/>
                    </a:moveTo>
                    <a:lnTo>
                      <a:pt x="760280" y="116209"/>
                    </a:lnTo>
                    <a:cubicBezTo>
                      <a:pt x="760280" y="163480"/>
                      <a:pt x="590103" y="201691"/>
                      <a:pt x="380140" y="201691"/>
                    </a:cubicBezTo>
                    <a:cubicBezTo>
                      <a:pt x="170177" y="201691"/>
                      <a:pt x="0" y="163480"/>
                      <a:pt x="0" y="116209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30AFC1E-3321-4ED3-B90A-8AF28A0AE708}"/>
                  </a:ext>
                </a:extLst>
              </p:cNvPr>
              <p:cNvSpPr/>
              <p:nvPr/>
            </p:nvSpPr>
            <p:spPr>
              <a:xfrm>
                <a:off x="7122117" y="1442314"/>
                <a:ext cx="760279" cy="170964"/>
              </a:xfrm>
              <a:custGeom>
                <a:avLst/>
                <a:gdLst>
                  <a:gd name="connsiteX0" fmla="*/ 760280 w 760279"/>
                  <a:gd name="connsiteY0" fmla="*/ 85482 h 170964"/>
                  <a:gd name="connsiteX1" fmla="*/ 380140 w 760279"/>
                  <a:gd name="connsiteY1" fmla="*/ 170965 h 170964"/>
                  <a:gd name="connsiteX2" fmla="*/ 0 w 760279"/>
                  <a:gd name="connsiteY2" fmla="*/ 85482 h 170964"/>
                  <a:gd name="connsiteX3" fmla="*/ 380140 w 760279"/>
                  <a:gd name="connsiteY3" fmla="*/ 0 h 170964"/>
                  <a:gd name="connsiteX4" fmla="*/ 760280 w 760279"/>
                  <a:gd name="connsiteY4" fmla="*/ 85482 h 17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279" h="170964">
                    <a:moveTo>
                      <a:pt x="760280" y="85482"/>
                    </a:moveTo>
                    <a:cubicBezTo>
                      <a:pt x="760280" y="132693"/>
                      <a:pt x="590085" y="170965"/>
                      <a:pt x="380140" y="170965"/>
                    </a:cubicBezTo>
                    <a:cubicBezTo>
                      <a:pt x="170194" y="170965"/>
                      <a:pt x="0" y="132693"/>
                      <a:pt x="0" y="85482"/>
                    </a:cubicBezTo>
                    <a:cubicBezTo>
                      <a:pt x="0" y="38272"/>
                      <a:pt x="170194" y="0"/>
                      <a:pt x="380140" y="0"/>
                    </a:cubicBezTo>
                    <a:cubicBezTo>
                      <a:pt x="590085" y="0"/>
                      <a:pt x="760280" y="38272"/>
                      <a:pt x="760280" y="8548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49" name="Graphic 281">
            <a:extLst>
              <a:ext uri="{FF2B5EF4-FFF2-40B4-BE49-F238E27FC236}">
                <a16:creationId xmlns:a16="http://schemas.microsoft.com/office/drawing/2014/main" id="{0C8CEE78-76B9-4D21-B1F8-5A1CC09D1AA9}"/>
              </a:ext>
            </a:extLst>
          </p:cNvPr>
          <p:cNvSpPr/>
          <p:nvPr/>
        </p:nvSpPr>
        <p:spPr>
          <a:xfrm>
            <a:off x="3402159" y="1072945"/>
            <a:ext cx="407630" cy="407432"/>
          </a:xfrm>
          <a:custGeom>
            <a:avLst/>
            <a:gdLst>
              <a:gd name="connsiteX0" fmla="*/ 243787 w 492690"/>
              <a:gd name="connsiteY0" fmla="*/ 327462 h 492449"/>
              <a:gd name="connsiteX1" fmla="*/ 162373 w 492690"/>
              <a:gd name="connsiteY1" fmla="*/ 246048 h 492449"/>
              <a:gd name="connsiteX2" fmla="*/ 243787 w 492690"/>
              <a:gd name="connsiteY2" fmla="*/ 164634 h 492449"/>
              <a:gd name="connsiteX3" fmla="*/ 325200 w 492690"/>
              <a:gd name="connsiteY3" fmla="*/ 246048 h 492449"/>
              <a:gd name="connsiteX4" fmla="*/ 243787 w 492690"/>
              <a:gd name="connsiteY4" fmla="*/ 327462 h 492449"/>
              <a:gd name="connsiteX5" fmla="*/ 293249 w 492690"/>
              <a:gd name="connsiteY5" fmla="*/ 55249 h 492449"/>
              <a:gd name="connsiteX6" fmla="*/ 287450 w 492690"/>
              <a:gd name="connsiteY6" fmla="*/ 3057 h 492449"/>
              <a:gd name="connsiteX7" fmla="*/ 210243 w 492690"/>
              <a:gd name="connsiteY7" fmla="*/ 2830 h 492449"/>
              <a:gd name="connsiteX8" fmla="*/ 202397 w 492690"/>
              <a:gd name="connsiteY8" fmla="*/ 73896 h 492449"/>
              <a:gd name="connsiteX9" fmla="*/ 198304 w 492690"/>
              <a:gd name="connsiteY9" fmla="*/ 78672 h 492449"/>
              <a:gd name="connsiteX10" fmla="*/ 165898 w 492690"/>
              <a:gd name="connsiteY10" fmla="*/ 91066 h 492449"/>
              <a:gd name="connsiteX11" fmla="*/ 159871 w 492690"/>
              <a:gd name="connsiteY11" fmla="*/ 90384 h 492449"/>
              <a:gd name="connsiteX12" fmla="*/ 103359 w 492690"/>
              <a:gd name="connsiteY12" fmla="*/ 45242 h 492449"/>
              <a:gd name="connsiteX13" fmla="*/ 73454 w 492690"/>
              <a:gd name="connsiteY13" fmla="*/ 70826 h 492449"/>
              <a:gd name="connsiteX14" fmla="*/ 48666 w 492690"/>
              <a:gd name="connsiteY14" fmla="*/ 99708 h 492449"/>
              <a:gd name="connsiteX15" fmla="*/ 92443 w 492690"/>
              <a:gd name="connsiteY15" fmla="*/ 154401 h 492449"/>
              <a:gd name="connsiteX16" fmla="*/ 92898 w 492690"/>
              <a:gd name="connsiteY16" fmla="*/ 160654 h 492449"/>
              <a:gd name="connsiteX17" fmla="*/ 78457 w 492690"/>
              <a:gd name="connsiteY17" fmla="*/ 193629 h 492449"/>
              <a:gd name="connsiteX18" fmla="*/ 73795 w 492690"/>
              <a:gd name="connsiteY18" fmla="*/ 197495 h 492449"/>
              <a:gd name="connsiteX19" fmla="*/ 3070 w 492690"/>
              <a:gd name="connsiteY19" fmla="*/ 205227 h 492449"/>
              <a:gd name="connsiteX20" fmla="*/ 0 w 492690"/>
              <a:gd name="connsiteY20" fmla="*/ 244456 h 492449"/>
              <a:gd name="connsiteX21" fmla="*/ 2843 w 492690"/>
              <a:gd name="connsiteY21" fmla="*/ 282320 h 492449"/>
              <a:gd name="connsiteX22" fmla="*/ 72431 w 492690"/>
              <a:gd name="connsiteY22" fmla="*/ 289939 h 492449"/>
              <a:gd name="connsiteX23" fmla="*/ 77207 w 492690"/>
              <a:gd name="connsiteY23" fmla="*/ 293918 h 492449"/>
              <a:gd name="connsiteX24" fmla="*/ 90624 w 492690"/>
              <a:gd name="connsiteY24" fmla="*/ 327121 h 492449"/>
              <a:gd name="connsiteX25" fmla="*/ 90056 w 492690"/>
              <a:gd name="connsiteY25" fmla="*/ 333261 h 492449"/>
              <a:gd name="connsiteX26" fmla="*/ 45369 w 492690"/>
              <a:gd name="connsiteY26" fmla="*/ 389091 h 492449"/>
              <a:gd name="connsiteX27" fmla="*/ 70953 w 492690"/>
              <a:gd name="connsiteY27" fmla="*/ 418995 h 492449"/>
              <a:gd name="connsiteX28" fmla="*/ 99834 w 492690"/>
              <a:gd name="connsiteY28" fmla="*/ 443783 h 492449"/>
              <a:gd name="connsiteX29" fmla="*/ 155550 w 492690"/>
              <a:gd name="connsiteY29" fmla="*/ 399097 h 492449"/>
              <a:gd name="connsiteX30" fmla="*/ 161691 w 492690"/>
              <a:gd name="connsiteY30" fmla="*/ 398528 h 492449"/>
              <a:gd name="connsiteX31" fmla="*/ 193415 w 492690"/>
              <a:gd name="connsiteY31" fmla="*/ 411718 h 492449"/>
              <a:gd name="connsiteX32" fmla="*/ 197281 w 492690"/>
              <a:gd name="connsiteY32" fmla="*/ 416494 h 492449"/>
              <a:gd name="connsiteX33" fmla="*/ 205354 w 492690"/>
              <a:gd name="connsiteY33" fmla="*/ 489380 h 492449"/>
              <a:gd name="connsiteX34" fmla="*/ 233553 w 492690"/>
              <a:gd name="connsiteY34" fmla="*/ 492222 h 492449"/>
              <a:gd name="connsiteX35" fmla="*/ 244583 w 492690"/>
              <a:gd name="connsiteY35" fmla="*/ 492450 h 492449"/>
              <a:gd name="connsiteX36" fmla="*/ 282447 w 492690"/>
              <a:gd name="connsiteY36" fmla="*/ 489607 h 492449"/>
              <a:gd name="connsiteX37" fmla="*/ 290520 w 492690"/>
              <a:gd name="connsiteY37" fmla="*/ 416494 h 492449"/>
              <a:gd name="connsiteX38" fmla="*/ 294500 w 492690"/>
              <a:gd name="connsiteY38" fmla="*/ 411718 h 492449"/>
              <a:gd name="connsiteX39" fmla="*/ 324405 w 492690"/>
              <a:gd name="connsiteY39" fmla="*/ 399438 h 492449"/>
              <a:gd name="connsiteX40" fmla="*/ 330545 w 492690"/>
              <a:gd name="connsiteY40" fmla="*/ 400006 h 492449"/>
              <a:gd name="connsiteX41" fmla="*/ 389445 w 492690"/>
              <a:gd name="connsiteY41" fmla="*/ 447195 h 492449"/>
              <a:gd name="connsiteX42" fmla="*/ 419349 w 492690"/>
              <a:gd name="connsiteY42" fmla="*/ 421611 h 492449"/>
              <a:gd name="connsiteX43" fmla="*/ 444137 w 492690"/>
              <a:gd name="connsiteY43" fmla="*/ 392729 h 492449"/>
              <a:gd name="connsiteX44" fmla="*/ 397177 w 492690"/>
              <a:gd name="connsiteY44" fmla="*/ 334170 h 492449"/>
              <a:gd name="connsiteX45" fmla="*/ 396608 w 492690"/>
              <a:gd name="connsiteY45" fmla="*/ 328030 h 492449"/>
              <a:gd name="connsiteX46" fmla="*/ 408775 w 492690"/>
              <a:gd name="connsiteY46" fmla="*/ 299376 h 492449"/>
              <a:gd name="connsiteX47" fmla="*/ 413437 w 492690"/>
              <a:gd name="connsiteY47" fmla="*/ 295510 h 492449"/>
              <a:gd name="connsiteX48" fmla="*/ 489620 w 492690"/>
              <a:gd name="connsiteY48" fmla="*/ 287096 h 492449"/>
              <a:gd name="connsiteX49" fmla="*/ 492690 w 492690"/>
              <a:gd name="connsiteY49" fmla="*/ 247867 h 492449"/>
              <a:gd name="connsiteX50" fmla="*/ 489847 w 492690"/>
              <a:gd name="connsiteY50" fmla="*/ 210003 h 492449"/>
              <a:gd name="connsiteX51" fmla="*/ 415142 w 492690"/>
              <a:gd name="connsiteY51" fmla="*/ 201702 h 492449"/>
              <a:gd name="connsiteX52" fmla="*/ 410367 w 492690"/>
              <a:gd name="connsiteY52" fmla="*/ 197723 h 492449"/>
              <a:gd name="connsiteX53" fmla="*/ 398996 w 492690"/>
              <a:gd name="connsiteY53" fmla="*/ 168614 h 492449"/>
              <a:gd name="connsiteX54" fmla="*/ 399678 w 492690"/>
              <a:gd name="connsiteY54" fmla="*/ 162587 h 492449"/>
              <a:gd name="connsiteX55" fmla="*/ 447435 w 492690"/>
              <a:gd name="connsiteY55" fmla="*/ 103005 h 492449"/>
              <a:gd name="connsiteX56" fmla="*/ 421851 w 492690"/>
              <a:gd name="connsiteY56" fmla="*/ 73100 h 492449"/>
              <a:gd name="connsiteX57" fmla="*/ 393083 w 492690"/>
              <a:gd name="connsiteY57" fmla="*/ 48312 h 492449"/>
              <a:gd name="connsiteX58" fmla="*/ 335548 w 492690"/>
              <a:gd name="connsiteY58" fmla="*/ 94364 h 492449"/>
              <a:gd name="connsiteX59" fmla="*/ 329294 w 492690"/>
              <a:gd name="connsiteY59" fmla="*/ 94818 h 492449"/>
              <a:gd name="connsiteX60" fmla="*/ 299389 w 492690"/>
              <a:gd name="connsiteY60" fmla="*/ 81401 h 492449"/>
              <a:gd name="connsiteX61" fmla="*/ 295637 w 492690"/>
              <a:gd name="connsiteY61" fmla="*/ 76739 h 492449"/>
              <a:gd name="connsiteX62" fmla="*/ 293249 w 492690"/>
              <a:gd name="connsiteY62" fmla="*/ 55249 h 49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2690" h="492449">
                <a:moveTo>
                  <a:pt x="243787" y="327462"/>
                </a:moveTo>
                <a:cubicBezTo>
                  <a:pt x="198873" y="327462"/>
                  <a:pt x="162373" y="290962"/>
                  <a:pt x="162373" y="246048"/>
                </a:cubicBezTo>
                <a:cubicBezTo>
                  <a:pt x="162373" y="201134"/>
                  <a:pt x="198873" y="164634"/>
                  <a:pt x="243787" y="164634"/>
                </a:cubicBezTo>
                <a:cubicBezTo>
                  <a:pt x="288701" y="164634"/>
                  <a:pt x="325200" y="201134"/>
                  <a:pt x="325200" y="246048"/>
                </a:cubicBezTo>
                <a:cubicBezTo>
                  <a:pt x="325200" y="290962"/>
                  <a:pt x="288701" y="327462"/>
                  <a:pt x="243787" y="327462"/>
                </a:cubicBezTo>
                <a:close/>
                <a:moveTo>
                  <a:pt x="293249" y="55249"/>
                </a:moveTo>
                <a:lnTo>
                  <a:pt x="287450" y="3057"/>
                </a:lnTo>
                <a:cubicBezTo>
                  <a:pt x="262093" y="-922"/>
                  <a:pt x="235827" y="-1036"/>
                  <a:pt x="210243" y="2830"/>
                </a:cubicBezTo>
                <a:lnTo>
                  <a:pt x="202397" y="73896"/>
                </a:lnTo>
                <a:cubicBezTo>
                  <a:pt x="202170" y="76171"/>
                  <a:pt x="200464" y="78104"/>
                  <a:pt x="198304" y="78672"/>
                </a:cubicBezTo>
                <a:cubicBezTo>
                  <a:pt x="187275" y="81628"/>
                  <a:pt x="176359" y="85836"/>
                  <a:pt x="165898" y="91066"/>
                </a:cubicBezTo>
                <a:cubicBezTo>
                  <a:pt x="163965" y="92089"/>
                  <a:pt x="161577" y="91748"/>
                  <a:pt x="159871" y="90384"/>
                </a:cubicBezTo>
                <a:lnTo>
                  <a:pt x="103359" y="45242"/>
                </a:lnTo>
                <a:cubicBezTo>
                  <a:pt x="92784" y="52861"/>
                  <a:pt x="82778" y="61502"/>
                  <a:pt x="73454" y="70826"/>
                </a:cubicBezTo>
                <a:cubicBezTo>
                  <a:pt x="64358" y="79923"/>
                  <a:pt x="56057" y="89588"/>
                  <a:pt x="48666" y="99708"/>
                </a:cubicBezTo>
                <a:lnTo>
                  <a:pt x="92443" y="154401"/>
                </a:lnTo>
                <a:cubicBezTo>
                  <a:pt x="93922" y="156220"/>
                  <a:pt x="94035" y="158721"/>
                  <a:pt x="92898" y="160654"/>
                </a:cubicBezTo>
                <a:cubicBezTo>
                  <a:pt x="86985" y="171115"/>
                  <a:pt x="82096" y="182259"/>
                  <a:pt x="78457" y="193629"/>
                </a:cubicBezTo>
                <a:cubicBezTo>
                  <a:pt x="77775" y="195790"/>
                  <a:pt x="75956" y="197268"/>
                  <a:pt x="73795" y="197495"/>
                </a:cubicBezTo>
                <a:lnTo>
                  <a:pt x="3070" y="205227"/>
                </a:lnTo>
                <a:cubicBezTo>
                  <a:pt x="1023" y="218190"/>
                  <a:pt x="0" y="231380"/>
                  <a:pt x="0" y="244456"/>
                </a:cubicBezTo>
                <a:cubicBezTo>
                  <a:pt x="0" y="257077"/>
                  <a:pt x="910" y="269813"/>
                  <a:pt x="2843" y="282320"/>
                </a:cubicBezTo>
                <a:lnTo>
                  <a:pt x="72431" y="289939"/>
                </a:lnTo>
                <a:cubicBezTo>
                  <a:pt x="74705" y="290166"/>
                  <a:pt x="76524" y="291758"/>
                  <a:pt x="77207" y="293918"/>
                </a:cubicBezTo>
                <a:cubicBezTo>
                  <a:pt x="80504" y="305516"/>
                  <a:pt x="85052" y="316773"/>
                  <a:pt x="90624" y="327121"/>
                </a:cubicBezTo>
                <a:cubicBezTo>
                  <a:pt x="91647" y="329054"/>
                  <a:pt x="91420" y="331555"/>
                  <a:pt x="90056" y="333261"/>
                </a:cubicBezTo>
                <a:lnTo>
                  <a:pt x="45369" y="389091"/>
                </a:lnTo>
                <a:cubicBezTo>
                  <a:pt x="52987" y="399665"/>
                  <a:pt x="61629" y="409672"/>
                  <a:pt x="70953" y="418995"/>
                </a:cubicBezTo>
                <a:cubicBezTo>
                  <a:pt x="79936" y="427978"/>
                  <a:pt x="89714" y="436279"/>
                  <a:pt x="99834" y="443783"/>
                </a:cubicBezTo>
                <a:lnTo>
                  <a:pt x="155550" y="399097"/>
                </a:lnTo>
                <a:cubicBezTo>
                  <a:pt x="157256" y="397732"/>
                  <a:pt x="159758" y="397505"/>
                  <a:pt x="161691" y="398528"/>
                </a:cubicBezTo>
                <a:cubicBezTo>
                  <a:pt x="171583" y="403873"/>
                  <a:pt x="182271" y="408307"/>
                  <a:pt x="193415" y="411718"/>
                </a:cubicBezTo>
                <a:cubicBezTo>
                  <a:pt x="195575" y="412401"/>
                  <a:pt x="197053" y="414220"/>
                  <a:pt x="197281" y="416494"/>
                </a:cubicBezTo>
                <a:lnTo>
                  <a:pt x="205354" y="489380"/>
                </a:lnTo>
                <a:cubicBezTo>
                  <a:pt x="214564" y="490858"/>
                  <a:pt x="224002" y="491768"/>
                  <a:pt x="233553" y="492222"/>
                </a:cubicBezTo>
                <a:cubicBezTo>
                  <a:pt x="237419" y="492336"/>
                  <a:pt x="240944" y="492450"/>
                  <a:pt x="244583" y="492450"/>
                </a:cubicBezTo>
                <a:cubicBezTo>
                  <a:pt x="257090" y="492450"/>
                  <a:pt x="269825" y="491426"/>
                  <a:pt x="282447" y="489607"/>
                </a:cubicBezTo>
                <a:lnTo>
                  <a:pt x="290520" y="416494"/>
                </a:lnTo>
                <a:cubicBezTo>
                  <a:pt x="290747" y="414220"/>
                  <a:pt x="292339" y="412401"/>
                  <a:pt x="294500" y="411718"/>
                </a:cubicBezTo>
                <a:cubicBezTo>
                  <a:pt x="304733" y="408648"/>
                  <a:pt x="314739" y="404441"/>
                  <a:pt x="324405" y="399438"/>
                </a:cubicBezTo>
                <a:cubicBezTo>
                  <a:pt x="326338" y="398415"/>
                  <a:pt x="328839" y="398642"/>
                  <a:pt x="330545" y="400006"/>
                </a:cubicBezTo>
                <a:lnTo>
                  <a:pt x="389445" y="447195"/>
                </a:lnTo>
                <a:cubicBezTo>
                  <a:pt x="400019" y="439576"/>
                  <a:pt x="410025" y="430935"/>
                  <a:pt x="419349" y="421611"/>
                </a:cubicBezTo>
                <a:cubicBezTo>
                  <a:pt x="428446" y="412514"/>
                  <a:pt x="436747" y="402735"/>
                  <a:pt x="444137" y="392729"/>
                </a:cubicBezTo>
                <a:lnTo>
                  <a:pt x="397177" y="334170"/>
                </a:lnTo>
                <a:cubicBezTo>
                  <a:pt x="395812" y="332465"/>
                  <a:pt x="395585" y="329963"/>
                  <a:pt x="396608" y="328030"/>
                </a:cubicBezTo>
                <a:cubicBezTo>
                  <a:pt x="401498" y="319048"/>
                  <a:pt x="405591" y="309496"/>
                  <a:pt x="408775" y="299376"/>
                </a:cubicBezTo>
                <a:cubicBezTo>
                  <a:pt x="409457" y="297330"/>
                  <a:pt x="411276" y="295738"/>
                  <a:pt x="413437" y="295510"/>
                </a:cubicBezTo>
                <a:lnTo>
                  <a:pt x="489620" y="287096"/>
                </a:lnTo>
                <a:cubicBezTo>
                  <a:pt x="491667" y="274133"/>
                  <a:pt x="492690" y="260943"/>
                  <a:pt x="492690" y="247867"/>
                </a:cubicBezTo>
                <a:cubicBezTo>
                  <a:pt x="492690" y="235132"/>
                  <a:pt x="491780" y="222397"/>
                  <a:pt x="489847" y="210003"/>
                </a:cubicBezTo>
                <a:lnTo>
                  <a:pt x="415142" y="201702"/>
                </a:lnTo>
                <a:cubicBezTo>
                  <a:pt x="412868" y="201475"/>
                  <a:pt x="411049" y="199883"/>
                  <a:pt x="410367" y="197723"/>
                </a:cubicBezTo>
                <a:cubicBezTo>
                  <a:pt x="407410" y="187603"/>
                  <a:pt x="403658" y="177710"/>
                  <a:pt x="398996" y="168614"/>
                </a:cubicBezTo>
                <a:cubicBezTo>
                  <a:pt x="397973" y="166681"/>
                  <a:pt x="398314" y="164293"/>
                  <a:pt x="399678" y="162587"/>
                </a:cubicBezTo>
                <a:lnTo>
                  <a:pt x="447435" y="103005"/>
                </a:lnTo>
                <a:cubicBezTo>
                  <a:pt x="439817" y="92431"/>
                  <a:pt x="431175" y="82424"/>
                  <a:pt x="421851" y="73100"/>
                </a:cubicBezTo>
                <a:cubicBezTo>
                  <a:pt x="413096" y="64345"/>
                  <a:pt x="403430" y="55931"/>
                  <a:pt x="393083" y="48312"/>
                </a:cubicBezTo>
                <a:lnTo>
                  <a:pt x="335548" y="94364"/>
                </a:lnTo>
                <a:cubicBezTo>
                  <a:pt x="333728" y="95842"/>
                  <a:pt x="331341" y="95955"/>
                  <a:pt x="329294" y="94818"/>
                </a:cubicBezTo>
                <a:cubicBezTo>
                  <a:pt x="319629" y="89360"/>
                  <a:pt x="309623" y="84926"/>
                  <a:pt x="299389" y="81401"/>
                </a:cubicBezTo>
                <a:cubicBezTo>
                  <a:pt x="297342" y="80719"/>
                  <a:pt x="295864" y="78899"/>
                  <a:pt x="295637" y="76739"/>
                </a:cubicBezTo>
                <a:lnTo>
                  <a:pt x="293249" y="55249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0" name="Graphic 91">
            <a:extLst>
              <a:ext uri="{FF2B5EF4-FFF2-40B4-BE49-F238E27FC236}">
                <a16:creationId xmlns:a16="http://schemas.microsoft.com/office/drawing/2014/main" id="{F646D00E-0482-4642-B792-F727C79D41F3}"/>
              </a:ext>
            </a:extLst>
          </p:cNvPr>
          <p:cNvGrpSpPr/>
          <p:nvPr/>
        </p:nvGrpSpPr>
        <p:grpSpPr>
          <a:xfrm>
            <a:off x="6381667" y="1100982"/>
            <a:ext cx="451568" cy="356016"/>
            <a:chOff x="517144" y="1146215"/>
            <a:chExt cx="796813" cy="628205"/>
          </a:xfrm>
          <a:noFill/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BFB17E7-08C4-43BE-A8E5-422400B62FF9}"/>
                </a:ext>
              </a:extLst>
            </p:cNvPr>
            <p:cNvSpPr/>
            <p:nvPr/>
          </p:nvSpPr>
          <p:spPr>
            <a:xfrm>
              <a:off x="517144" y="1146215"/>
              <a:ext cx="796813" cy="628205"/>
            </a:xfrm>
            <a:custGeom>
              <a:avLst/>
              <a:gdLst>
                <a:gd name="connsiteX0" fmla="*/ 398407 w 796813"/>
                <a:gd name="connsiteY0" fmla="*/ 628206 h 628205"/>
                <a:gd name="connsiteX1" fmla="*/ 796814 w 796813"/>
                <a:gd name="connsiteY1" fmla="*/ 0 h 628205"/>
                <a:gd name="connsiteX2" fmla="*/ 0 w 796813"/>
                <a:gd name="connsiteY2" fmla="*/ 0 h 62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813" h="628205">
                  <a:moveTo>
                    <a:pt x="398407" y="628206"/>
                  </a:moveTo>
                  <a:lnTo>
                    <a:pt x="79681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D31C58C-FAE6-4883-9D49-DA6D4283A56B}"/>
                </a:ext>
              </a:extLst>
            </p:cNvPr>
            <p:cNvSpPr/>
            <p:nvPr/>
          </p:nvSpPr>
          <p:spPr>
            <a:xfrm>
              <a:off x="721560" y="1146215"/>
              <a:ext cx="387982" cy="304584"/>
            </a:xfrm>
            <a:custGeom>
              <a:avLst/>
              <a:gdLst>
                <a:gd name="connsiteX0" fmla="*/ 193991 w 387982"/>
                <a:gd name="connsiteY0" fmla="*/ 0 h 304584"/>
                <a:gd name="connsiteX1" fmla="*/ 387982 w 387982"/>
                <a:gd name="connsiteY1" fmla="*/ 304585 h 304584"/>
                <a:gd name="connsiteX2" fmla="*/ 0 w 387982"/>
                <a:gd name="connsiteY2" fmla="*/ 304585 h 30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982" h="304584">
                  <a:moveTo>
                    <a:pt x="193991" y="0"/>
                  </a:moveTo>
                  <a:lnTo>
                    <a:pt x="387982" y="304585"/>
                  </a:lnTo>
                  <a:lnTo>
                    <a:pt x="0" y="30458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0C5B32AE-4DA4-4190-9F70-A0149C23EDBB}"/>
              </a:ext>
            </a:extLst>
          </p:cNvPr>
          <p:cNvSpPr/>
          <p:nvPr/>
        </p:nvSpPr>
        <p:spPr>
          <a:xfrm>
            <a:off x="4753296" y="3112589"/>
            <a:ext cx="4209728" cy="1849936"/>
          </a:xfrm>
          <a:prstGeom prst="roundRect">
            <a:avLst>
              <a:gd name="adj" fmla="val 3726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CFD8631-F762-4B6D-BD3D-5D755C88DB93}"/>
              </a:ext>
            </a:extLst>
          </p:cNvPr>
          <p:cNvSpPr txBox="1"/>
          <p:nvPr/>
        </p:nvSpPr>
        <p:spPr>
          <a:xfrm>
            <a:off x="4991545" y="3326224"/>
            <a:ext cx="1457254" cy="167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spc="100" dirty="0">
                <a:gradFill>
                  <a:gsLst>
                    <a:gs pos="0">
                      <a:srgbClr val="E30611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Medium" panose="02000000000000000000" pitchFamily="50" charset="0"/>
                <a:ea typeface="MTS Sans Medium" panose="02000000000000000000" pitchFamily="50" charset="0"/>
              </a:rPr>
              <a:t>УСПЕШНЫЙ КЕЙС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CF7B376-F4FE-453C-AFE4-E94961AB6A90}"/>
              </a:ext>
            </a:extLst>
          </p:cNvPr>
          <p:cNvSpPr txBox="1"/>
          <p:nvPr/>
        </p:nvSpPr>
        <p:spPr>
          <a:xfrm>
            <a:off x="4991545" y="3626758"/>
            <a:ext cx="3718126" cy="6647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MTS Sans Medium" panose="02000000000000000000" pitchFamily="50" charset="0"/>
                <a:ea typeface="MTS Sans Medium" panose="02000000000000000000" pitchFamily="50" charset="0"/>
              </a:rPr>
              <a:t>МТС предоставила облако для хранения </a:t>
            </a:r>
            <a:r>
              <a:rPr lang="ru-RU" sz="1200" dirty="0" smtClean="0">
                <a:latin typeface="MTS Sans Medium" panose="02000000000000000000" pitchFamily="50" charset="0"/>
                <a:ea typeface="MTS Sans Medium" panose="02000000000000000000" pitchFamily="50" charset="0"/>
              </a:rPr>
              <a:t>информации </a:t>
            </a:r>
            <a:r>
              <a:rPr lang="ru-RU" sz="1200" dirty="0">
                <a:latin typeface="MTS Sans Medium" panose="02000000000000000000" pitchFamily="50" charset="0"/>
                <a:ea typeface="MTS Sans Medium" panose="02000000000000000000" pitchFamily="50" charset="0"/>
              </a:rPr>
              <a:t>и возможности резервного </a:t>
            </a:r>
            <a:r>
              <a:rPr lang="ru-RU" sz="1200" dirty="0" smtClean="0">
                <a:latin typeface="MTS Sans Medium" panose="02000000000000000000" pitchFamily="50" charset="0"/>
                <a:ea typeface="MTS Sans Medium" panose="02000000000000000000" pitchFamily="50" charset="0"/>
              </a:rPr>
              <a:t>копирования для</a:t>
            </a:r>
            <a:endParaRPr lang="ru-RU" sz="1200" dirty="0">
              <a:latin typeface="MTS Sans Medium" panose="02000000000000000000" pitchFamily="50" charset="0"/>
              <a:ea typeface="MTS Sans Medium" panose="02000000000000000000" pitchFamily="50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D809690-D1EC-43A1-8C0D-18CF96420307}"/>
              </a:ext>
            </a:extLst>
          </p:cNvPr>
          <p:cNvSpPr txBox="1"/>
          <p:nvPr/>
        </p:nvSpPr>
        <p:spPr>
          <a:xfrm>
            <a:off x="4991544" y="4380857"/>
            <a:ext cx="3718127" cy="226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ФГБОУ </a:t>
            </a:r>
            <a:r>
              <a:rPr lang="ru-RU" dirty="0"/>
              <a:t>ВО </a:t>
            </a:r>
            <a:r>
              <a:rPr lang="ru-RU" dirty="0" err="1"/>
              <a:t>СамГМУ</a:t>
            </a:r>
            <a:r>
              <a:rPr lang="ru-RU" dirty="0"/>
              <a:t> Минздрава России</a:t>
            </a:r>
            <a:endParaRPr lang="ru-RU" sz="1000" dirty="0"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5F6AF54-0CCC-470D-935D-EBF7352078AC}"/>
              </a:ext>
            </a:extLst>
          </p:cNvPr>
          <p:cNvGrpSpPr/>
          <p:nvPr/>
        </p:nvGrpSpPr>
        <p:grpSpPr>
          <a:xfrm>
            <a:off x="4877128" y="2014994"/>
            <a:ext cx="716465" cy="810447"/>
            <a:chOff x="1304266" y="4098808"/>
            <a:chExt cx="716465" cy="810447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C024A2A-8BDD-466F-B573-57BE4FB6BE39}"/>
                </a:ext>
              </a:extLst>
            </p:cNvPr>
            <p:cNvSpPr txBox="1"/>
            <p:nvPr/>
          </p:nvSpPr>
          <p:spPr>
            <a:xfrm>
              <a:off x="1304266" y="4741389"/>
              <a:ext cx="716465" cy="167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000" dirty="0"/>
                <a:t>региона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B696116-D1BE-4307-BF56-B2BA4D5779B1}"/>
                </a:ext>
              </a:extLst>
            </p:cNvPr>
            <p:cNvSpPr txBox="1"/>
            <p:nvPr/>
          </p:nvSpPr>
          <p:spPr>
            <a:xfrm>
              <a:off x="1393293" y="4098808"/>
              <a:ext cx="538411" cy="671466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4000" dirty="0">
                  <a:solidFill>
                    <a:srgbClr val="E30611"/>
                  </a:solidFill>
                  <a:latin typeface="MTS Sans Medium" panose="02000000000000000000" pitchFamily="50" charset="0"/>
                  <a:ea typeface="MTS Sans Medium" panose="02000000000000000000" pitchFamily="50" charset="0"/>
                </a:rPr>
                <a:t>4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FDA4AA8-B195-469F-8E1A-DCF420678E8A}"/>
              </a:ext>
            </a:extLst>
          </p:cNvPr>
          <p:cNvGrpSpPr/>
          <p:nvPr/>
        </p:nvGrpSpPr>
        <p:grpSpPr>
          <a:xfrm>
            <a:off x="5951000" y="2014994"/>
            <a:ext cx="793258" cy="810447"/>
            <a:chOff x="2324034" y="4098808"/>
            <a:chExt cx="793258" cy="810447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0CA28F5-A0D2-48B5-AB3D-C6BD0BC7FDA4}"/>
                </a:ext>
              </a:extLst>
            </p:cNvPr>
            <p:cNvSpPr txBox="1"/>
            <p:nvPr/>
          </p:nvSpPr>
          <p:spPr>
            <a:xfrm>
              <a:off x="2324034" y="4741389"/>
              <a:ext cx="793258" cy="167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000" dirty="0"/>
                <a:t>дата-центов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06BFDE4-299B-4939-BABC-767570FCE42B}"/>
                </a:ext>
              </a:extLst>
            </p:cNvPr>
            <p:cNvSpPr txBox="1"/>
            <p:nvPr/>
          </p:nvSpPr>
          <p:spPr>
            <a:xfrm>
              <a:off x="2523102" y="4098808"/>
              <a:ext cx="395123" cy="671466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4000" dirty="0">
                  <a:solidFill>
                    <a:srgbClr val="E30611"/>
                  </a:solidFill>
                  <a:latin typeface="MTS Sans Medium" panose="02000000000000000000" pitchFamily="50" charset="0"/>
                  <a:ea typeface="MTS Sans Medium" panose="02000000000000000000" pitchFamily="50" charset="0"/>
                </a:rPr>
                <a:t>6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4457FD2-E6D2-4EE5-B511-FC8E31B4117D}"/>
              </a:ext>
            </a:extLst>
          </p:cNvPr>
          <p:cNvGrpSpPr/>
          <p:nvPr/>
        </p:nvGrpSpPr>
        <p:grpSpPr>
          <a:xfrm>
            <a:off x="7101665" y="1931673"/>
            <a:ext cx="841951" cy="893768"/>
            <a:chOff x="3222319" y="4015487"/>
            <a:chExt cx="841951" cy="893768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063171B-8331-4910-91CE-A048CADB04EB}"/>
                </a:ext>
              </a:extLst>
            </p:cNvPr>
            <p:cNvSpPr txBox="1"/>
            <p:nvPr/>
          </p:nvSpPr>
          <p:spPr>
            <a:xfrm>
              <a:off x="3293443" y="4741389"/>
              <a:ext cx="699702" cy="167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000" dirty="0"/>
                <a:t>сервисов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51B91CB-2EC0-4346-8E48-68EBF76AF494}"/>
                </a:ext>
              </a:extLst>
            </p:cNvPr>
            <p:cNvSpPr txBox="1"/>
            <p:nvPr/>
          </p:nvSpPr>
          <p:spPr>
            <a:xfrm>
              <a:off x="3222319" y="4098808"/>
              <a:ext cx="841951" cy="671466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rgbClr val="E30611"/>
                  </a:solidFill>
                  <a:latin typeface="MTS Sans Medium" panose="02000000000000000000" pitchFamily="50" charset="0"/>
                  <a:ea typeface="MTS Sans Medium" panose="02000000000000000000" pitchFamily="50" charset="0"/>
                </a:rPr>
                <a:t>25</a:t>
              </a:r>
              <a:endParaRPr lang="ru-RU" sz="4000" dirty="0">
                <a:solidFill>
                  <a:srgbClr val="E30611"/>
                </a:solidFill>
                <a:latin typeface="MTS Sans Medium" panose="02000000000000000000" pitchFamily="50" charset="0"/>
                <a:ea typeface="MTS Sans Medium" panose="02000000000000000000" pitchFamily="50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2D45DBC-94C5-49CA-A262-9A828E2B0C97}"/>
                </a:ext>
              </a:extLst>
            </p:cNvPr>
            <p:cNvSpPr txBox="1"/>
            <p:nvPr/>
          </p:nvSpPr>
          <p:spPr>
            <a:xfrm>
              <a:off x="3293443" y="4015487"/>
              <a:ext cx="699702" cy="1678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000" dirty="0">
                  <a:solidFill>
                    <a:srgbClr val="E30611"/>
                  </a:solidFill>
                  <a:ea typeface="MTS Sans Medium" panose="02000000000000000000" pitchFamily="50" charset="0"/>
                </a:rPr>
                <a:t>свыше</a:t>
              </a:r>
            </a:p>
          </p:txBody>
        </p:sp>
      </p:grpSp>
      <p:sp>
        <p:nvSpPr>
          <p:cNvPr id="160" name="Oval 125">
            <a:extLst>
              <a:ext uri="{FF2B5EF4-FFF2-40B4-BE49-F238E27FC236}">
                <a16:creationId xmlns:a16="http://schemas.microsoft.com/office/drawing/2014/main" id="{5C562556-C979-4350-9B5B-F1B7B58E3B4F}"/>
              </a:ext>
            </a:extLst>
          </p:cNvPr>
          <p:cNvSpPr/>
          <p:nvPr/>
        </p:nvSpPr>
        <p:spPr>
          <a:xfrm>
            <a:off x="3983788" y="4302889"/>
            <a:ext cx="92676" cy="92676"/>
          </a:xfrm>
          <a:prstGeom prst="ellipse">
            <a:avLst/>
          </a:prstGeom>
          <a:solidFill>
            <a:srgbClr val="C79B65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74BA-6770-43AE-A225-A30729A2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79388"/>
            <a:ext cx="8783637" cy="166199"/>
          </a:xfrm>
        </p:spPr>
        <p:txBody>
          <a:bodyPr/>
          <a:lstStyle/>
          <a:p>
            <a:r>
              <a:rPr lang="ru-RU" dirty="0"/>
              <a:t>Мобильное АРМ врачей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5D4BDA-7F3B-4ABE-B346-B9A6BF3A58C0}"/>
              </a:ext>
            </a:extLst>
          </p:cNvPr>
          <p:cNvSpPr/>
          <p:nvPr/>
        </p:nvSpPr>
        <p:spPr>
          <a:xfrm>
            <a:off x="179387" y="1366659"/>
            <a:ext cx="4857433" cy="1883497"/>
          </a:xfrm>
          <a:prstGeom prst="roundRect">
            <a:avLst>
              <a:gd name="adj" fmla="val 3021"/>
            </a:avLst>
          </a:prstGeom>
          <a:gradFill>
            <a:gsLst>
              <a:gs pos="0">
                <a:srgbClr val="E30611"/>
              </a:gs>
              <a:gs pos="100000">
                <a:srgbClr val="70658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58758C-303E-490D-8B68-D9A1CF9D8939}"/>
              </a:ext>
            </a:extLst>
          </p:cNvPr>
          <p:cNvSpPr/>
          <p:nvPr/>
        </p:nvSpPr>
        <p:spPr>
          <a:xfrm>
            <a:off x="5221504" y="179388"/>
            <a:ext cx="3741520" cy="4705032"/>
          </a:xfrm>
          <a:prstGeom prst="roundRect">
            <a:avLst>
              <a:gd name="adj" fmla="val 1827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3977F-ED1C-4170-9DA1-EFBDC54BC9F8}"/>
              </a:ext>
            </a:extLst>
          </p:cNvPr>
          <p:cNvSpPr txBox="1"/>
          <p:nvPr/>
        </p:nvSpPr>
        <p:spPr>
          <a:xfrm>
            <a:off x="5466242" y="379875"/>
            <a:ext cx="1457254" cy="167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spc="100" dirty="0">
                <a:gradFill>
                  <a:gsLst>
                    <a:gs pos="0">
                      <a:srgbClr val="E30611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Medium" panose="02000000000000000000" pitchFamily="50" charset="0"/>
                <a:ea typeface="MTS Sans Medium" panose="02000000000000000000" pitchFamily="50" charset="0"/>
              </a:rPr>
              <a:t>УСПЕШНЫЙ КЕЙС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646B8-20C2-4E52-9E73-8A99AA670D8E}"/>
              </a:ext>
            </a:extLst>
          </p:cNvPr>
          <p:cNvSpPr txBox="1"/>
          <p:nvPr/>
        </p:nvSpPr>
        <p:spPr>
          <a:xfrm>
            <a:off x="5466242" y="665169"/>
            <a:ext cx="3298662" cy="4230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MTS Sans Medium" panose="02000000000000000000" pitchFamily="50" charset="0"/>
                <a:ea typeface="MTS Sans Medium" panose="02000000000000000000" pitchFamily="50" charset="0"/>
              </a:rPr>
              <a:t>МТС поставила 839 АРМ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MTS Sans Medium" panose="02000000000000000000" pitchFamily="50" charset="0"/>
                <a:ea typeface="MTS Sans Medium" panose="02000000000000000000" pitchFamily="50" charset="0"/>
              </a:rPr>
              <a:t>для врачей Чувашии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CFEF5-04C4-43F5-95B1-94FDF60CA76F}"/>
              </a:ext>
            </a:extLst>
          </p:cNvPr>
          <p:cNvSpPr txBox="1"/>
          <p:nvPr/>
        </p:nvSpPr>
        <p:spPr>
          <a:xfrm>
            <a:off x="5466241" y="1225832"/>
            <a:ext cx="3225321" cy="7218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Samsung </a:t>
            </a:r>
            <a:r>
              <a:rPr lang="ru-RU" sz="1000" dirty="0" err="1">
                <a:latin typeface="MTS Sans" panose="02000000000000000000" pitchFamily="50" charset="0"/>
                <a:ea typeface="MTS Sans" panose="02000000000000000000" pitchFamily="50" charset="0"/>
              </a:rPr>
              <a:t>Tab</a:t>
            </a: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 S5e</a:t>
            </a:r>
          </a:p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Чехол-обложка</a:t>
            </a:r>
            <a:r>
              <a:rPr lang="en-US" sz="1000" dirty="0"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с клавиатурой </a:t>
            </a:r>
            <a:r>
              <a:rPr lang="ru-RU" sz="1000" dirty="0" err="1">
                <a:latin typeface="MTS Sans" panose="02000000000000000000" pitchFamily="50" charset="0"/>
                <a:ea typeface="MTS Sans" panose="02000000000000000000" pitchFamily="50" charset="0"/>
              </a:rPr>
              <a:t>Keyboard</a:t>
            </a: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sz="1000" dirty="0" err="1">
                <a:latin typeface="MTS Sans" panose="02000000000000000000" pitchFamily="50" charset="0"/>
                <a:ea typeface="MTS Sans" panose="02000000000000000000" pitchFamily="50" charset="0"/>
              </a:rPr>
              <a:t>Cover</a:t>
            </a:r>
            <a:endParaRPr lang="ru-RU" sz="10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Дополнительная гарантия на 2 года</a:t>
            </a:r>
          </a:p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Лицензия </a:t>
            </a:r>
            <a:r>
              <a:rPr lang="ru-RU" sz="1000" dirty="0" err="1">
                <a:latin typeface="MTS Sans" panose="02000000000000000000" pitchFamily="50" charset="0"/>
                <a:ea typeface="MTS Sans" panose="02000000000000000000" pitchFamily="50" charset="0"/>
              </a:rPr>
              <a:t>Vipnet</a:t>
            </a:r>
            <a:endParaRPr lang="ru-RU" sz="1000" dirty="0"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2AE1F-5F7C-458A-9AC2-E757F4BC73F0}"/>
              </a:ext>
            </a:extLst>
          </p:cNvPr>
          <p:cNvSpPr txBox="1"/>
          <p:nvPr/>
        </p:nvSpPr>
        <p:spPr>
          <a:xfrm>
            <a:off x="179388" y="547741"/>
            <a:ext cx="1457254" cy="167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spc="100" dirty="0">
                <a:gradFill>
                  <a:gsLst>
                    <a:gs pos="0">
                      <a:srgbClr val="E30611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Medium" panose="02000000000000000000" pitchFamily="50" charset="0"/>
                <a:ea typeface="MTS Sans Medium" panose="02000000000000000000" pitchFamily="50" charset="0"/>
              </a:rPr>
              <a:t>ЗАДАЧА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2B74B-26A6-4A87-B8B9-FC4776D21F34}"/>
              </a:ext>
            </a:extLst>
          </p:cNvPr>
          <p:cNvSpPr txBox="1"/>
          <p:nvPr/>
        </p:nvSpPr>
        <p:spPr>
          <a:xfrm>
            <a:off x="179388" y="792106"/>
            <a:ext cx="4560252" cy="4230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ea typeface="MTS Sans Medium" panose="02000000000000000000" pitchFamily="50" charset="0"/>
              </a:rPr>
              <a:t>Повышение оперативности и качества работы с пациентами терапевтов, врачей общей практики и педиатров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19C7E-729A-4838-B13F-D99FC1963AA0}"/>
              </a:ext>
            </a:extLst>
          </p:cNvPr>
          <p:cNvSpPr txBox="1"/>
          <p:nvPr/>
        </p:nvSpPr>
        <p:spPr>
          <a:xfrm>
            <a:off x="420118" y="1535520"/>
            <a:ext cx="1457254" cy="167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spc="100" dirty="0">
                <a:solidFill>
                  <a:schemeClr val="bg1"/>
                </a:solidFill>
                <a:latin typeface="MTS Sans Medium" panose="02000000000000000000" pitchFamily="50" charset="0"/>
                <a:ea typeface="MTS Sans Medium" panose="02000000000000000000" pitchFamily="50" charset="0"/>
              </a:rPr>
              <a:t>УСЛУГИ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94DDC-0AA1-45AF-A643-5DE34D010FFF}"/>
              </a:ext>
            </a:extLst>
          </p:cNvPr>
          <p:cNvSpPr txBox="1"/>
          <p:nvPr/>
        </p:nvSpPr>
        <p:spPr>
          <a:xfrm>
            <a:off x="203752" y="3749720"/>
            <a:ext cx="462732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интеграция с РМИС</a:t>
            </a:r>
          </a:p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получение доступа к электронным мед. картам пациентов</a:t>
            </a:r>
          </a:p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формирование больничный листов и льготных рецептов</a:t>
            </a:r>
          </a:p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работа в условиях сложной эпидемиологической ситуации</a:t>
            </a:r>
          </a:p>
          <a:p>
            <a:pPr marL="144000" indent="-144000">
              <a:lnSpc>
                <a:spcPct val="120000"/>
              </a:lnSpc>
              <a:buClr>
                <a:srgbClr val="E01F2F"/>
              </a:buClr>
              <a:buFont typeface="MTS Sans" panose="02000000000000000000" pitchFamily="50" charset="0"/>
              <a:buChar char="›"/>
            </a:pP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проведение </a:t>
            </a:r>
            <a:r>
              <a:rPr lang="ru-RU" sz="1000" dirty="0" err="1" smtClean="0">
                <a:latin typeface="MTS Sans" panose="02000000000000000000" pitchFamily="50" charset="0"/>
                <a:ea typeface="MTS Sans" panose="02000000000000000000" pitchFamily="50" charset="0"/>
              </a:rPr>
              <a:t>телемед</a:t>
            </a:r>
            <a:r>
              <a:rPr lang="ru-RU" sz="1000" dirty="0" err="1" smtClean="0">
                <a:latin typeface="MTS Sans" panose="02000000000000000000" pitchFamily="50" charset="0"/>
                <a:ea typeface="MTS Sans" panose="02000000000000000000" pitchFamily="50" charset="0"/>
              </a:rPr>
              <a:t>ицинсиких</a:t>
            </a:r>
            <a:r>
              <a:rPr lang="ru-RU" sz="1000" dirty="0" smtClean="0">
                <a:latin typeface="MTS Sans" panose="02000000000000000000" pitchFamily="50" charset="0"/>
                <a:ea typeface="MTS Sans" panose="02000000000000000000" pitchFamily="50" charset="0"/>
              </a:rPr>
              <a:t> </a:t>
            </a:r>
            <a:r>
              <a:rPr lang="ru-RU" sz="1000" dirty="0">
                <a:latin typeface="MTS Sans" panose="02000000000000000000" pitchFamily="50" charset="0"/>
                <a:ea typeface="MTS Sans" panose="02000000000000000000" pitchFamily="50" charset="0"/>
              </a:rPr>
              <a:t>консультации с узкими специалистами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8D10B-96D0-4E9E-A1BD-48157410EE6A}"/>
              </a:ext>
            </a:extLst>
          </p:cNvPr>
          <p:cNvSpPr txBox="1"/>
          <p:nvPr/>
        </p:nvSpPr>
        <p:spPr>
          <a:xfrm>
            <a:off x="420118" y="2597114"/>
            <a:ext cx="1566900" cy="4230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Высокоскоростной интернет от МТС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90584-D1D2-406D-89CD-DE2BB515CCEE}"/>
              </a:ext>
            </a:extLst>
          </p:cNvPr>
          <p:cNvSpPr txBox="1"/>
          <p:nvPr/>
        </p:nvSpPr>
        <p:spPr>
          <a:xfrm>
            <a:off x="2216520" y="2597114"/>
            <a:ext cx="1809049" cy="4230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Шифрование</a:t>
            </a:r>
            <a:br>
              <a:rPr lang="ru-RU" sz="1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</a:br>
            <a:r>
              <a:rPr lang="en-US" sz="1200" dirty="0" err="1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VipNet</a:t>
            </a:r>
            <a:r>
              <a:rPr lang="en-US" sz="1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 / </a:t>
            </a:r>
            <a:r>
              <a:rPr lang="ru-RU" sz="1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КриптоПро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07934-48E3-4B19-BF57-CF9DC980DEB1}"/>
              </a:ext>
            </a:extLst>
          </p:cNvPr>
          <p:cNvSpPr txBox="1"/>
          <p:nvPr/>
        </p:nvSpPr>
        <p:spPr>
          <a:xfrm>
            <a:off x="3980751" y="2597114"/>
            <a:ext cx="850330" cy="2014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Планшет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B1119-36D7-4AA3-9CD3-AE6870BFCD63}"/>
              </a:ext>
            </a:extLst>
          </p:cNvPr>
          <p:cNvSpPr txBox="1"/>
          <p:nvPr/>
        </p:nvSpPr>
        <p:spPr>
          <a:xfrm>
            <a:off x="179388" y="3453440"/>
            <a:ext cx="1457254" cy="167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spc="100" dirty="0">
                <a:gradFill>
                  <a:gsLst>
                    <a:gs pos="0">
                      <a:srgbClr val="E30611"/>
                    </a:gs>
                    <a:gs pos="100000">
                      <a:srgbClr val="706585"/>
                    </a:gs>
                  </a:gsLst>
                  <a:lin ang="2700000" scaled="0"/>
                </a:gradFill>
                <a:latin typeface="MTS Sans Medium" panose="02000000000000000000" pitchFamily="50" charset="0"/>
                <a:ea typeface="MTS Sans Medium" panose="02000000000000000000" pitchFamily="50" charset="0"/>
              </a:rPr>
              <a:t>РЕШЕНИЕ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9832E8-48A8-412F-AFF8-FCC73778EE5E}"/>
              </a:ext>
            </a:extLst>
          </p:cNvPr>
          <p:cNvGrpSpPr/>
          <p:nvPr/>
        </p:nvGrpSpPr>
        <p:grpSpPr>
          <a:xfrm>
            <a:off x="420118" y="1930341"/>
            <a:ext cx="351462" cy="474474"/>
            <a:chOff x="4930038" y="2163395"/>
            <a:chExt cx="661705" cy="893303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413DC5-AFC5-4ABB-AF15-540B7AC7A206}"/>
                </a:ext>
              </a:extLst>
            </p:cNvPr>
            <p:cNvSpPr/>
            <p:nvPr/>
          </p:nvSpPr>
          <p:spPr>
            <a:xfrm>
              <a:off x="4930038" y="2163395"/>
              <a:ext cx="661705" cy="893303"/>
            </a:xfrm>
            <a:custGeom>
              <a:avLst/>
              <a:gdLst>
                <a:gd name="connsiteX0" fmla="*/ 46996 w 510401"/>
                <a:gd name="connsiteY0" fmla="*/ 688902 h 689041"/>
                <a:gd name="connsiteX1" fmla="*/ 0 w 510401"/>
                <a:gd name="connsiteY1" fmla="*/ 641906 h 689041"/>
                <a:gd name="connsiteX2" fmla="*/ 0 w 510401"/>
                <a:gd name="connsiteY2" fmla="*/ 46996 h 689041"/>
                <a:gd name="connsiteX3" fmla="*/ 46996 w 510401"/>
                <a:gd name="connsiteY3" fmla="*/ 0 h 689041"/>
                <a:gd name="connsiteX4" fmla="*/ 359373 w 510401"/>
                <a:gd name="connsiteY4" fmla="*/ 0 h 689041"/>
                <a:gd name="connsiteX5" fmla="*/ 361046 w 510401"/>
                <a:gd name="connsiteY5" fmla="*/ 697 h 689041"/>
                <a:gd name="connsiteX6" fmla="*/ 509704 w 510401"/>
                <a:gd name="connsiteY6" fmla="*/ 149495 h 689041"/>
                <a:gd name="connsiteX7" fmla="*/ 510401 w 510401"/>
                <a:gd name="connsiteY7" fmla="*/ 151168 h 689041"/>
                <a:gd name="connsiteX8" fmla="*/ 510401 w 510401"/>
                <a:gd name="connsiteY8" fmla="*/ 642046 h 689041"/>
                <a:gd name="connsiteX9" fmla="*/ 463405 w 510401"/>
                <a:gd name="connsiteY9" fmla="*/ 689042 h 689041"/>
                <a:gd name="connsiteX10" fmla="*/ 46996 w 510401"/>
                <a:gd name="connsiteY10" fmla="*/ 689042 h 68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0401" h="689041">
                  <a:moveTo>
                    <a:pt x="46996" y="688902"/>
                  </a:moveTo>
                  <a:cubicBezTo>
                    <a:pt x="21058" y="688902"/>
                    <a:pt x="0" y="667845"/>
                    <a:pt x="0" y="641906"/>
                  </a:cubicBezTo>
                  <a:lnTo>
                    <a:pt x="0" y="46996"/>
                  </a:lnTo>
                  <a:cubicBezTo>
                    <a:pt x="0" y="21058"/>
                    <a:pt x="21058" y="0"/>
                    <a:pt x="46996" y="0"/>
                  </a:cubicBezTo>
                  <a:lnTo>
                    <a:pt x="359373" y="0"/>
                  </a:lnTo>
                  <a:cubicBezTo>
                    <a:pt x="359931" y="0"/>
                    <a:pt x="360628" y="279"/>
                    <a:pt x="361046" y="697"/>
                  </a:cubicBezTo>
                  <a:lnTo>
                    <a:pt x="509704" y="149495"/>
                  </a:lnTo>
                  <a:cubicBezTo>
                    <a:pt x="510123" y="149913"/>
                    <a:pt x="510401" y="150471"/>
                    <a:pt x="510401" y="151168"/>
                  </a:cubicBezTo>
                  <a:lnTo>
                    <a:pt x="510401" y="642046"/>
                  </a:lnTo>
                  <a:cubicBezTo>
                    <a:pt x="510401" y="667984"/>
                    <a:pt x="489344" y="689042"/>
                    <a:pt x="463405" y="689042"/>
                  </a:cubicBezTo>
                  <a:lnTo>
                    <a:pt x="46996" y="689042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134567B-E7CC-411E-A459-308A58B90055}"/>
                </a:ext>
              </a:extLst>
            </p:cNvPr>
            <p:cNvSpPr/>
            <p:nvPr/>
          </p:nvSpPr>
          <p:spPr>
            <a:xfrm>
              <a:off x="5045745" y="2510519"/>
              <a:ext cx="430289" cy="430290"/>
            </a:xfrm>
            <a:custGeom>
              <a:avLst/>
              <a:gdLst>
                <a:gd name="connsiteX0" fmla="*/ 32074 w 331900"/>
                <a:gd name="connsiteY0" fmla="*/ 331900 h 331900"/>
                <a:gd name="connsiteX1" fmla="*/ 0 w 331900"/>
                <a:gd name="connsiteY1" fmla="*/ 299826 h 331900"/>
                <a:gd name="connsiteX2" fmla="*/ 0 w 331900"/>
                <a:gd name="connsiteY2" fmla="*/ 32074 h 331900"/>
                <a:gd name="connsiteX3" fmla="*/ 32074 w 331900"/>
                <a:gd name="connsiteY3" fmla="*/ 0 h 331900"/>
                <a:gd name="connsiteX4" fmla="*/ 299826 w 331900"/>
                <a:gd name="connsiteY4" fmla="*/ 0 h 331900"/>
                <a:gd name="connsiteX5" fmla="*/ 331900 w 331900"/>
                <a:gd name="connsiteY5" fmla="*/ 32074 h 331900"/>
                <a:gd name="connsiteX6" fmla="*/ 331900 w 331900"/>
                <a:gd name="connsiteY6" fmla="*/ 299826 h 331900"/>
                <a:gd name="connsiteX7" fmla="*/ 299826 w 331900"/>
                <a:gd name="connsiteY7" fmla="*/ 331900 h 331900"/>
                <a:gd name="connsiteX8" fmla="*/ 32074 w 331900"/>
                <a:gd name="connsiteY8" fmla="*/ 331900 h 3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0" h="331900">
                  <a:moveTo>
                    <a:pt x="32074" y="331900"/>
                  </a:moveTo>
                  <a:cubicBezTo>
                    <a:pt x="14364" y="331900"/>
                    <a:pt x="0" y="317537"/>
                    <a:pt x="0" y="299826"/>
                  </a:cubicBezTo>
                  <a:lnTo>
                    <a:pt x="0" y="32074"/>
                  </a:lnTo>
                  <a:cubicBezTo>
                    <a:pt x="0" y="14364"/>
                    <a:pt x="14364" y="0"/>
                    <a:pt x="32074" y="0"/>
                  </a:cubicBezTo>
                  <a:lnTo>
                    <a:pt x="299826" y="0"/>
                  </a:lnTo>
                  <a:cubicBezTo>
                    <a:pt x="317537" y="0"/>
                    <a:pt x="331900" y="14364"/>
                    <a:pt x="331900" y="32074"/>
                  </a:cubicBezTo>
                  <a:lnTo>
                    <a:pt x="331900" y="299826"/>
                  </a:lnTo>
                  <a:cubicBezTo>
                    <a:pt x="331900" y="317537"/>
                    <a:pt x="317537" y="331900"/>
                    <a:pt x="299826" y="331900"/>
                  </a:cubicBezTo>
                  <a:lnTo>
                    <a:pt x="32074" y="33190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D16B76-E6EF-47BB-8C62-542D99163CBA}"/>
                </a:ext>
              </a:extLst>
            </p:cNvPr>
            <p:cNvSpPr/>
            <p:nvPr/>
          </p:nvSpPr>
          <p:spPr>
            <a:xfrm>
              <a:off x="5045745" y="2799790"/>
              <a:ext cx="295416" cy="141019"/>
            </a:xfrm>
            <a:custGeom>
              <a:avLst/>
              <a:gdLst>
                <a:gd name="connsiteX0" fmla="*/ 0 w 227867"/>
                <a:gd name="connsiteY0" fmla="*/ 0 h 108774"/>
                <a:gd name="connsiteX1" fmla="*/ 225497 w 227867"/>
                <a:gd name="connsiteY1" fmla="*/ 0 h 108774"/>
                <a:gd name="connsiteX2" fmla="*/ 227868 w 227867"/>
                <a:gd name="connsiteY2" fmla="*/ 2371 h 108774"/>
                <a:gd name="connsiteX3" fmla="*/ 227868 w 227867"/>
                <a:gd name="connsiteY3" fmla="*/ 108774 h 1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67" h="108774">
                  <a:moveTo>
                    <a:pt x="0" y="0"/>
                  </a:moveTo>
                  <a:lnTo>
                    <a:pt x="225497" y="0"/>
                  </a:lnTo>
                  <a:cubicBezTo>
                    <a:pt x="226752" y="0"/>
                    <a:pt x="227868" y="976"/>
                    <a:pt x="227868" y="2371"/>
                  </a:cubicBezTo>
                  <a:lnTo>
                    <a:pt x="227868" y="108774"/>
                  </a:ln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92B87B-CB6E-4360-B961-90D343A7BB98}"/>
                </a:ext>
              </a:extLst>
            </p:cNvPr>
            <p:cNvSpPr/>
            <p:nvPr/>
          </p:nvSpPr>
          <p:spPr>
            <a:xfrm>
              <a:off x="5045745" y="2651538"/>
              <a:ext cx="430289" cy="1807"/>
            </a:xfrm>
            <a:custGeom>
              <a:avLst/>
              <a:gdLst>
                <a:gd name="connsiteX0" fmla="*/ 331900 w 331900"/>
                <a:gd name="connsiteY0" fmla="*/ 0 h 1394"/>
                <a:gd name="connsiteX1" fmla="*/ 0 w 331900"/>
                <a:gd name="connsiteY1" fmla="*/ 0 h 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00" h="1394">
                  <a:moveTo>
                    <a:pt x="331900" y="0"/>
                  </a:moveTo>
                  <a:lnTo>
                    <a:pt x="0" y="0"/>
                  </a:ln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33B3B37-54A1-4B80-8DE8-839838DCAAA1}"/>
                </a:ext>
              </a:extLst>
            </p:cNvPr>
            <p:cNvSpPr/>
            <p:nvPr/>
          </p:nvSpPr>
          <p:spPr>
            <a:xfrm>
              <a:off x="5186764" y="2799790"/>
              <a:ext cx="1807" cy="141019"/>
            </a:xfrm>
            <a:custGeom>
              <a:avLst/>
              <a:gdLst>
                <a:gd name="connsiteX0" fmla="*/ 0 w 1394"/>
                <a:gd name="connsiteY0" fmla="*/ 0 h 108774"/>
                <a:gd name="connsiteX1" fmla="*/ 0 w 1394"/>
                <a:gd name="connsiteY1" fmla="*/ 108774 h 1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4" h="108774">
                  <a:moveTo>
                    <a:pt x="0" y="0"/>
                  </a:moveTo>
                  <a:lnTo>
                    <a:pt x="0" y="108774"/>
                  </a:ln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A7DB12-389E-4C4E-9FC5-BEF8542D0EF6}"/>
                </a:ext>
              </a:extLst>
            </p:cNvPr>
            <p:cNvSpPr/>
            <p:nvPr/>
          </p:nvSpPr>
          <p:spPr>
            <a:xfrm>
              <a:off x="5340983" y="2510519"/>
              <a:ext cx="1807" cy="141019"/>
            </a:xfrm>
            <a:custGeom>
              <a:avLst/>
              <a:gdLst>
                <a:gd name="connsiteX0" fmla="*/ 0 w 1394"/>
                <a:gd name="connsiteY0" fmla="*/ 0 h 108774"/>
                <a:gd name="connsiteX1" fmla="*/ 0 w 1394"/>
                <a:gd name="connsiteY1" fmla="*/ 108774 h 1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4" h="108774">
                  <a:moveTo>
                    <a:pt x="0" y="0"/>
                  </a:moveTo>
                  <a:lnTo>
                    <a:pt x="0" y="108774"/>
                  </a:ln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E26322-54B4-482B-9996-66C23FBA8747}"/>
                </a:ext>
              </a:extLst>
            </p:cNvPr>
            <p:cNvSpPr/>
            <p:nvPr/>
          </p:nvSpPr>
          <p:spPr>
            <a:xfrm>
              <a:off x="5186764" y="2510519"/>
              <a:ext cx="1807" cy="141019"/>
            </a:xfrm>
            <a:custGeom>
              <a:avLst/>
              <a:gdLst>
                <a:gd name="connsiteX0" fmla="*/ 0 w 1394"/>
                <a:gd name="connsiteY0" fmla="*/ 0 h 108774"/>
                <a:gd name="connsiteX1" fmla="*/ 0 w 1394"/>
                <a:gd name="connsiteY1" fmla="*/ 108774 h 1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4" h="108774">
                  <a:moveTo>
                    <a:pt x="0" y="0"/>
                  </a:moveTo>
                  <a:lnTo>
                    <a:pt x="0" y="108774"/>
                  </a:ln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7" name="Graphic 25">
            <a:extLst>
              <a:ext uri="{FF2B5EF4-FFF2-40B4-BE49-F238E27FC236}">
                <a16:creationId xmlns:a16="http://schemas.microsoft.com/office/drawing/2014/main" id="{EEDD358A-C4FA-485D-BBC8-E4E6CA4B6E42}"/>
              </a:ext>
            </a:extLst>
          </p:cNvPr>
          <p:cNvGrpSpPr/>
          <p:nvPr/>
        </p:nvGrpSpPr>
        <p:grpSpPr>
          <a:xfrm>
            <a:off x="2216520" y="1884372"/>
            <a:ext cx="395348" cy="571890"/>
            <a:chOff x="2794156" y="0"/>
            <a:chExt cx="3555687" cy="51435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662FBF-FFDC-45FD-8B3F-AAEAAD9F3639}"/>
                </a:ext>
              </a:extLst>
            </p:cNvPr>
            <p:cNvSpPr/>
            <p:nvPr/>
          </p:nvSpPr>
          <p:spPr>
            <a:xfrm>
              <a:off x="3131587" y="3137619"/>
              <a:ext cx="1779933" cy="2002502"/>
            </a:xfrm>
            <a:custGeom>
              <a:avLst/>
              <a:gdLst>
                <a:gd name="connsiteX0" fmla="*/ 634681 w 1779933"/>
                <a:gd name="connsiteY0" fmla="*/ 0 h 2002502"/>
                <a:gd name="connsiteX1" fmla="*/ 8002 w 1779933"/>
                <a:gd name="connsiteY1" fmla="*/ 1501665 h 2002502"/>
                <a:gd name="connsiteX2" fmla="*/ 25738 w 1779933"/>
                <a:gd name="connsiteY2" fmla="*/ 1609772 h 2002502"/>
                <a:gd name="connsiteX3" fmla="*/ 130466 w 1779933"/>
                <a:gd name="connsiteY3" fmla="*/ 1640177 h 2002502"/>
                <a:gd name="connsiteX4" fmla="*/ 620323 w 1779933"/>
                <a:gd name="connsiteY4" fmla="*/ 1501665 h 2002502"/>
                <a:gd name="connsiteX5" fmla="*/ 625391 w 1779933"/>
                <a:gd name="connsiteY5" fmla="*/ 1503355 h 2002502"/>
                <a:gd name="connsiteX6" fmla="*/ 871164 w 1779933"/>
                <a:gd name="connsiteY6" fmla="*/ 1949294 h 2002502"/>
                <a:gd name="connsiteX7" fmla="*/ 960690 w 1779933"/>
                <a:gd name="connsiteY7" fmla="*/ 2002502 h 2002502"/>
                <a:gd name="connsiteX8" fmla="*/ 965757 w 1779933"/>
                <a:gd name="connsiteY8" fmla="*/ 2002502 h 2002502"/>
                <a:gd name="connsiteX9" fmla="*/ 1055283 w 1779933"/>
                <a:gd name="connsiteY9" fmla="*/ 1939158 h 2002502"/>
                <a:gd name="connsiteX10" fmla="*/ 1779933 w 1779933"/>
                <a:gd name="connsiteY10" fmla="*/ 212835 h 200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9933" h="2002502">
                  <a:moveTo>
                    <a:pt x="634681" y="0"/>
                  </a:moveTo>
                  <a:lnTo>
                    <a:pt x="8002" y="1501665"/>
                  </a:lnTo>
                  <a:cubicBezTo>
                    <a:pt x="-7201" y="1538827"/>
                    <a:pt x="-444" y="1579367"/>
                    <a:pt x="25738" y="1609772"/>
                  </a:cubicBezTo>
                  <a:cubicBezTo>
                    <a:pt x="51920" y="1639332"/>
                    <a:pt x="92460" y="1651156"/>
                    <a:pt x="130466" y="1640177"/>
                  </a:cubicBezTo>
                  <a:lnTo>
                    <a:pt x="620323" y="1501665"/>
                  </a:lnTo>
                  <a:cubicBezTo>
                    <a:pt x="622857" y="1500821"/>
                    <a:pt x="624546" y="1501665"/>
                    <a:pt x="625391" y="1503355"/>
                  </a:cubicBezTo>
                  <a:lnTo>
                    <a:pt x="871164" y="1949294"/>
                  </a:lnTo>
                  <a:cubicBezTo>
                    <a:pt x="889745" y="1982232"/>
                    <a:pt x="923528" y="2002502"/>
                    <a:pt x="960690" y="2002502"/>
                  </a:cubicBezTo>
                  <a:cubicBezTo>
                    <a:pt x="962379" y="2002502"/>
                    <a:pt x="964068" y="2002502"/>
                    <a:pt x="965757" y="2002502"/>
                  </a:cubicBezTo>
                  <a:cubicBezTo>
                    <a:pt x="1005452" y="2000813"/>
                    <a:pt x="1040080" y="1976320"/>
                    <a:pt x="1055283" y="1939158"/>
                  </a:cubicBezTo>
                  <a:lnTo>
                    <a:pt x="1779933" y="212835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EFB5A6-C456-4FB6-9137-0C81090E6F7C}"/>
                </a:ext>
              </a:extLst>
            </p:cNvPr>
            <p:cNvSpPr/>
            <p:nvPr/>
          </p:nvSpPr>
          <p:spPr>
            <a:xfrm>
              <a:off x="4572844" y="3137619"/>
              <a:ext cx="1439567" cy="2003346"/>
            </a:xfrm>
            <a:custGeom>
              <a:avLst/>
              <a:gdLst>
                <a:gd name="connsiteX0" fmla="*/ 0 w 1439567"/>
                <a:gd name="connsiteY0" fmla="*/ 1024477 h 2003346"/>
                <a:gd name="connsiteX1" fmla="*/ 384284 w 1439567"/>
                <a:gd name="connsiteY1" fmla="*/ 1940848 h 2003346"/>
                <a:gd name="connsiteX2" fmla="*/ 473810 w 1439567"/>
                <a:gd name="connsiteY2" fmla="*/ 2003347 h 2003346"/>
                <a:gd name="connsiteX3" fmla="*/ 478877 w 1439567"/>
                <a:gd name="connsiteY3" fmla="*/ 2003347 h 2003346"/>
                <a:gd name="connsiteX4" fmla="*/ 568403 w 1439567"/>
                <a:gd name="connsiteY4" fmla="*/ 1950138 h 2003346"/>
                <a:gd name="connsiteX5" fmla="*/ 814176 w 1439567"/>
                <a:gd name="connsiteY5" fmla="*/ 1504199 h 2003346"/>
                <a:gd name="connsiteX6" fmla="*/ 819244 w 1439567"/>
                <a:gd name="connsiteY6" fmla="*/ 1501665 h 2003346"/>
                <a:gd name="connsiteX7" fmla="*/ 1309101 w 1439567"/>
                <a:gd name="connsiteY7" fmla="*/ 1640177 h 2003346"/>
                <a:gd name="connsiteX8" fmla="*/ 1413829 w 1439567"/>
                <a:gd name="connsiteY8" fmla="*/ 1609772 h 2003346"/>
                <a:gd name="connsiteX9" fmla="*/ 1431565 w 1439567"/>
                <a:gd name="connsiteY9" fmla="*/ 1501665 h 2003346"/>
                <a:gd name="connsiteX10" fmla="*/ 804041 w 1439567"/>
                <a:gd name="connsiteY10" fmla="*/ 0 h 20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9567" h="2003346">
                  <a:moveTo>
                    <a:pt x="0" y="1024477"/>
                  </a:moveTo>
                  <a:lnTo>
                    <a:pt x="384284" y="1940848"/>
                  </a:lnTo>
                  <a:cubicBezTo>
                    <a:pt x="399487" y="1977165"/>
                    <a:pt x="434115" y="2001658"/>
                    <a:pt x="473810" y="2003347"/>
                  </a:cubicBezTo>
                  <a:cubicBezTo>
                    <a:pt x="475499" y="2003347"/>
                    <a:pt x="477188" y="2003347"/>
                    <a:pt x="478877" y="2003347"/>
                  </a:cubicBezTo>
                  <a:cubicBezTo>
                    <a:pt x="516039" y="2003347"/>
                    <a:pt x="550667" y="1983077"/>
                    <a:pt x="568403" y="1950138"/>
                  </a:cubicBezTo>
                  <a:lnTo>
                    <a:pt x="814176" y="1504199"/>
                  </a:lnTo>
                  <a:cubicBezTo>
                    <a:pt x="815021" y="1502510"/>
                    <a:pt x="817555" y="1501665"/>
                    <a:pt x="819244" y="1501665"/>
                  </a:cubicBezTo>
                  <a:lnTo>
                    <a:pt x="1309101" y="1640177"/>
                  </a:lnTo>
                  <a:cubicBezTo>
                    <a:pt x="1347107" y="1651156"/>
                    <a:pt x="1387647" y="1639332"/>
                    <a:pt x="1413829" y="1609772"/>
                  </a:cubicBezTo>
                  <a:cubicBezTo>
                    <a:pt x="1440011" y="1580211"/>
                    <a:pt x="1446768" y="1538827"/>
                    <a:pt x="1431565" y="1501665"/>
                  </a:cubicBezTo>
                  <a:lnTo>
                    <a:pt x="804041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E697BF-CCEF-48AE-9C99-3987F1A94F0C}"/>
                </a:ext>
              </a:extLst>
            </p:cNvPr>
            <p:cNvSpPr/>
            <p:nvPr/>
          </p:nvSpPr>
          <p:spPr>
            <a:xfrm>
              <a:off x="2798378" y="3378"/>
              <a:ext cx="3548191" cy="3548930"/>
            </a:xfrm>
            <a:custGeom>
              <a:avLst/>
              <a:gdLst>
                <a:gd name="connsiteX0" fmla="*/ 3487276 w 3548191"/>
                <a:gd name="connsiteY0" fmla="*/ 1945071 h 3548930"/>
                <a:gd name="connsiteX1" fmla="*/ 3238969 w 3548191"/>
                <a:gd name="connsiteY1" fmla="*/ 2246586 h 3548930"/>
                <a:gd name="connsiteX2" fmla="*/ 3143532 w 3548191"/>
                <a:gd name="connsiteY2" fmla="*/ 2476312 h 3548930"/>
                <a:gd name="connsiteX3" fmla="*/ 3106370 w 3548191"/>
                <a:gd name="connsiteY3" fmla="*/ 2865665 h 3548930"/>
                <a:gd name="connsiteX4" fmla="*/ 2864820 w 3548191"/>
                <a:gd name="connsiteY4" fmla="*/ 3107215 h 3548930"/>
                <a:gd name="connsiteX5" fmla="*/ 2522764 w 3548191"/>
                <a:gd name="connsiteY5" fmla="*/ 3140153 h 3548930"/>
                <a:gd name="connsiteX6" fmla="*/ 2518541 w 3548191"/>
                <a:gd name="connsiteY6" fmla="*/ 3140153 h 3548930"/>
                <a:gd name="connsiteX7" fmla="*/ 2475468 w 3548191"/>
                <a:gd name="connsiteY7" fmla="*/ 3144376 h 3548930"/>
                <a:gd name="connsiteX8" fmla="*/ 2245742 w 3548191"/>
                <a:gd name="connsiteY8" fmla="*/ 3239814 h 3548930"/>
                <a:gd name="connsiteX9" fmla="*/ 1944226 w 3548191"/>
                <a:gd name="connsiteY9" fmla="*/ 3488121 h 3548930"/>
                <a:gd name="connsiteX10" fmla="*/ 1603015 w 3548191"/>
                <a:gd name="connsiteY10" fmla="*/ 3488121 h 3548930"/>
                <a:gd name="connsiteX11" fmla="*/ 1301500 w 3548191"/>
                <a:gd name="connsiteY11" fmla="*/ 3239814 h 3548930"/>
                <a:gd name="connsiteX12" fmla="*/ 1071774 w 3548191"/>
                <a:gd name="connsiteY12" fmla="*/ 3144376 h 3548930"/>
                <a:gd name="connsiteX13" fmla="*/ 1028700 w 3548191"/>
                <a:gd name="connsiteY13" fmla="*/ 3140153 h 3548930"/>
                <a:gd name="connsiteX14" fmla="*/ 1025322 w 3548191"/>
                <a:gd name="connsiteY14" fmla="*/ 3140153 h 3548930"/>
                <a:gd name="connsiteX15" fmla="*/ 683266 w 3548191"/>
                <a:gd name="connsiteY15" fmla="*/ 3107215 h 3548930"/>
                <a:gd name="connsiteX16" fmla="*/ 441716 w 3548191"/>
                <a:gd name="connsiteY16" fmla="*/ 2865665 h 3548930"/>
                <a:gd name="connsiteX17" fmla="*/ 404554 w 3548191"/>
                <a:gd name="connsiteY17" fmla="*/ 2476312 h 3548930"/>
                <a:gd name="connsiteX18" fmla="*/ 309117 w 3548191"/>
                <a:gd name="connsiteY18" fmla="*/ 2246586 h 3548930"/>
                <a:gd name="connsiteX19" fmla="*/ 60810 w 3548191"/>
                <a:gd name="connsiteY19" fmla="*/ 1945071 h 3548930"/>
                <a:gd name="connsiteX20" fmla="*/ 60810 w 3548191"/>
                <a:gd name="connsiteY20" fmla="*/ 1603860 h 3548930"/>
                <a:gd name="connsiteX21" fmla="*/ 309117 w 3548191"/>
                <a:gd name="connsiteY21" fmla="*/ 1302344 h 3548930"/>
                <a:gd name="connsiteX22" fmla="*/ 404554 w 3548191"/>
                <a:gd name="connsiteY22" fmla="*/ 1072618 h 3548930"/>
                <a:gd name="connsiteX23" fmla="*/ 441716 w 3548191"/>
                <a:gd name="connsiteY23" fmla="*/ 683266 h 3548930"/>
                <a:gd name="connsiteX24" fmla="*/ 683266 w 3548191"/>
                <a:gd name="connsiteY24" fmla="*/ 441716 h 3548930"/>
                <a:gd name="connsiteX25" fmla="*/ 1072618 w 3548191"/>
                <a:gd name="connsiteY25" fmla="*/ 404554 h 3548930"/>
                <a:gd name="connsiteX26" fmla="*/ 1302344 w 3548191"/>
                <a:gd name="connsiteY26" fmla="*/ 309117 h 3548930"/>
                <a:gd name="connsiteX27" fmla="*/ 1603860 w 3548191"/>
                <a:gd name="connsiteY27" fmla="*/ 60810 h 3548930"/>
                <a:gd name="connsiteX28" fmla="*/ 1774465 w 3548191"/>
                <a:gd name="connsiteY28" fmla="*/ 0 h 3548930"/>
                <a:gd name="connsiteX29" fmla="*/ 1945071 w 3548191"/>
                <a:gd name="connsiteY29" fmla="*/ 60810 h 3548930"/>
                <a:gd name="connsiteX30" fmla="*/ 2246586 w 3548191"/>
                <a:gd name="connsiteY30" fmla="*/ 309117 h 3548930"/>
                <a:gd name="connsiteX31" fmla="*/ 2476312 w 3548191"/>
                <a:gd name="connsiteY31" fmla="*/ 404554 h 3548930"/>
                <a:gd name="connsiteX32" fmla="*/ 2865664 w 3548191"/>
                <a:gd name="connsiteY32" fmla="*/ 441716 h 3548930"/>
                <a:gd name="connsiteX33" fmla="*/ 3107214 w 3548191"/>
                <a:gd name="connsiteY33" fmla="*/ 683266 h 3548930"/>
                <a:gd name="connsiteX34" fmla="*/ 3144376 w 3548191"/>
                <a:gd name="connsiteY34" fmla="*/ 1072618 h 3548930"/>
                <a:gd name="connsiteX35" fmla="*/ 3239814 w 3548191"/>
                <a:gd name="connsiteY35" fmla="*/ 1302344 h 3548930"/>
                <a:gd name="connsiteX36" fmla="*/ 3488121 w 3548191"/>
                <a:gd name="connsiteY36" fmla="*/ 1603860 h 3548930"/>
                <a:gd name="connsiteX37" fmla="*/ 3487276 w 3548191"/>
                <a:gd name="connsiteY37" fmla="*/ 1945071 h 354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48191" h="3548930">
                  <a:moveTo>
                    <a:pt x="3487276" y="1945071"/>
                  </a:moveTo>
                  <a:lnTo>
                    <a:pt x="3238969" y="2246586"/>
                  </a:lnTo>
                  <a:cubicBezTo>
                    <a:pt x="3184916" y="2312464"/>
                    <a:pt x="3151977" y="2391854"/>
                    <a:pt x="3143532" y="2476312"/>
                  </a:cubicBezTo>
                  <a:lnTo>
                    <a:pt x="3106370" y="2865665"/>
                  </a:lnTo>
                  <a:cubicBezTo>
                    <a:pt x="3093701" y="2993196"/>
                    <a:pt x="2992351" y="3094546"/>
                    <a:pt x="2864820" y="3107215"/>
                  </a:cubicBezTo>
                  <a:lnTo>
                    <a:pt x="2522764" y="3140153"/>
                  </a:lnTo>
                  <a:cubicBezTo>
                    <a:pt x="2521075" y="3140153"/>
                    <a:pt x="2520230" y="3140153"/>
                    <a:pt x="2518541" y="3140153"/>
                  </a:cubicBezTo>
                  <a:lnTo>
                    <a:pt x="2475468" y="3144376"/>
                  </a:lnTo>
                  <a:cubicBezTo>
                    <a:pt x="2391010" y="3152822"/>
                    <a:pt x="2311619" y="3185761"/>
                    <a:pt x="2245742" y="3239814"/>
                  </a:cubicBezTo>
                  <a:lnTo>
                    <a:pt x="1944226" y="3488121"/>
                  </a:lnTo>
                  <a:cubicBezTo>
                    <a:pt x="1845410" y="3569201"/>
                    <a:pt x="1701831" y="3569201"/>
                    <a:pt x="1603015" y="3488121"/>
                  </a:cubicBezTo>
                  <a:lnTo>
                    <a:pt x="1301500" y="3239814"/>
                  </a:lnTo>
                  <a:cubicBezTo>
                    <a:pt x="1235622" y="3185761"/>
                    <a:pt x="1156232" y="3152822"/>
                    <a:pt x="1071774" y="3144376"/>
                  </a:cubicBezTo>
                  <a:lnTo>
                    <a:pt x="1028700" y="3140153"/>
                  </a:lnTo>
                  <a:cubicBezTo>
                    <a:pt x="1027855" y="3140153"/>
                    <a:pt x="1026166" y="3140153"/>
                    <a:pt x="1025322" y="3140153"/>
                  </a:cubicBezTo>
                  <a:lnTo>
                    <a:pt x="683266" y="3107215"/>
                  </a:lnTo>
                  <a:cubicBezTo>
                    <a:pt x="555735" y="3094546"/>
                    <a:pt x="454385" y="2993196"/>
                    <a:pt x="441716" y="2865665"/>
                  </a:cubicBezTo>
                  <a:lnTo>
                    <a:pt x="404554" y="2476312"/>
                  </a:lnTo>
                  <a:cubicBezTo>
                    <a:pt x="396109" y="2391854"/>
                    <a:pt x="363170" y="2312464"/>
                    <a:pt x="309117" y="2246586"/>
                  </a:cubicBezTo>
                  <a:lnTo>
                    <a:pt x="60810" y="1945071"/>
                  </a:lnTo>
                  <a:cubicBezTo>
                    <a:pt x="-20270" y="1846255"/>
                    <a:pt x="-20270" y="1702676"/>
                    <a:pt x="60810" y="1603860"/>
                  </a:cubicBezTo>
                  <a:lnTo>
                    <a:pt x="309117" y="1302344"/>
                  </a:lnTo>
                  <a:cubicBezTo>
                    <a:pt x="363170" y="1236467"/>
                    <a:pt x="396109" y="1157076"/>
                    <a:pt x="404554" y="1072618"/>
                  </a:cubicBezTo>
                  <a:lnTo>
                    <a:pt x="441716" y="683266"/>
                  </a:lnTo>
                  <a:cubicBezTo>
                    <a:pt x="454385" y="555734"/>
                    <a:pt x="555735" y="454385"/>
                    <a:pt x="683266" y="441716"/>
                  </a:cubicBezTo>
                  <a:lnTo>
                    <a:pt x="1072618" y="404554"/>
                  </a:lnTo>
                  <a:cubicBezTo>
                    <a:pt x="1157076" y="396109"/>
                    <a:pt x="1236467" y="363170"/>
                    <a:pt x="1302344" y="309117"/>
                  </a:cubicBezTo>
                  <a:lnTo>
                    <a:pt x="1603860" y="60810"/>
                  </a:lnTo>
                  <a:cubicBezTo>
                    <a:pt x="1652846" y="20270"/>
                    <a:pt x="1713655" y="0"/>
                    <a:pt x="1774465" y="0"/>
                  </a:cubicBezTo>
                  <a:cubicBezTo>
                    <a:pt x="1835275" y="0"/>
                    <a:pt x="1895240" y="20270"/>
                    <a:pt x="1945071" y="60810"/>
                  </a:cubicBezTo>
                  <a:lnTo>
                    <a:pt x="2246586" y="309117"/>
                  </a:lnTo>
                  <a:cubicBezTo>
                    <a:pt x="2312463" y="363170"/>
                    <a:pt x="2391854" y="396109"/>
                    <a:pt x="2476312" y="404554"/>
                  </a:cubicBezTo>
                  <a:lnTo>
                    <a:pt x="2865664" y="441716"/>
                  </a:lnTo>
                  <a:cubicBezTo>
                    <a:pt x="2993196" y="454385"/>
                    <a:pt x="3094546" y="555734"/>
                    <a:pt x="3107214" y="683266"/>
                  </a:cubicBezTo>
                  <a:lnTo>
                    <a:pt x="3144376" y="1072618"/>
                  </a:lnTo>
                  <a:cubicBezTo>
                    <a:pt x="3152822" y="1157076"/>
                    <a:pt x="3185761" y="1236467"/>
                    <a:pt x="3239814" y="1302344"/>
                  </a:cubicBezTo>
                  <a:lnTo>
                    <a:pt x="3488121" y="1603860"/>
                  </a:lnTo>
                  <a:cubicBezTo>
                    <a:pt x="3568356" y="1703521"/>
                    <a:pt x="3568356" y="1846255"/>
                    <a:pt x="3487276" y="1945071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AD1DAA-5F3E-429E-BE94-C420F1527F60}"/>
                </a:ext>
              </a:extLst>
            </p:cNvPr>
            <p:cNvSpPr/>
            <p:nvPr/>
          </p:nvSpPr>
          <p:spPr>
            <a:xfrm>
              <a:off x="4017954" y="1408761"/>
              <a:ext cx="1108935" cy="739008"/>
            </a:xfrm>
            <a:custGeom>
              <a:avLst/>
              <a:gdLst>
                <a:gd name="connsiteX0" fmla="*/ 1108935 w 1108935"/>
                <a:gd name="connsiteY0" fmla="*/ 0 h 739008"/>
                <a:gd name="connsiteX1" fmla="*/ 382595 w 1108935"/>
                <a:gd name="connsiteY1" fmla="*/ 739009 h 739008"/>
                <a:gd name="connsiteX2" fmla="*/ 0 w 1108935"/>
                <a:gd name="connsiteY2" fmla="*/ 377528 h 7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8935" h="739008">
                  <a:moveTo>
                    <a:pt x="1108935" y="0"/>
                  </a:moveTo>
                  <a:lnTo>
                    <a:pt x="382595" y="739009"/>
                  </a:lnTo>
                  <a:lnTo>
                    <a:pt x="0" y="377528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693C9FE-02B3-40A2-BFDD-3E9D0CA0A91E}"/>
                </a:ext>
              </a:extLst>
            </p:cNvPr>
            <p:cNvSpPr/>
            <p:nvPr/>
          </p:nvSpPr>
          <p:spPr>
            <a:xfrm>
              <a:off x="3526407" y="732251"/>
              <a:ext cx="2092872" cy="2092872"/>
            </a:xfrm>
            <a:custGeom>
              <a:avLst/>
              <a:gdLst>
                <a:gd name="connsiteX0" fmla="*/ 2092872 w 2092872"/>
                <a:gd name="connsiteY0" fmla="*/ 1046436 h 2092872"/>
                <a:gd name="connsiteX1" fmla="*/ 1046436 w 2092872"/>
                <a:gd name="connsiteY1" fmla="*/ 2092872 h 2092872"/>
                <a:gd name="connsiteX2" fmla="*/ 0 w 2092872"/>
                <a:gd name="connsiteY2" fmla="*/ 1046436 h 2092872"/>
                <a:gd name="connsiteX3" fmla="*/ 1046436 w 2092872"/>
                <a:gd name="connsiteY3" fmla="*/ 0 h 2092872"/>
                <a:gd name="connsiteX4" fmla="*/ 2092872 w 2092872"/>
                <a:gd name="connsiteY4" fmla="*/ 1046436 h 209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2872" h="2092872">
                  <a:moveTo>
                    <a:pt x="2092872" y="1046436"/>
                  </a:moveTo>
                  <a:cubicBezTo>
                    <a:pt x="2092872" y="1624367"/>
                    <a:pt x="1624367" y="2092872"/>
                    <a:pt x="1046436" y="2092872"/>
                  </a:cubicBezTo>
                  <a:cubicBezTo>
                    <a:pt x="468505" y="2092872"/>
                    <a:pt x="0" y="1624367"/>
                    <a:pt x="0" y="1046436"/>
                  </a:cubicBezTo>
                  <a:cubicBezTo>
                    <a:pt x="0" y="468505"/>
                    <a:pt x="468505" y="0"/>
                    <a:pt x="1046436" y="0"/>
                  </a:cubicBezTo>
                  <a:cubicBezTo>
                    <a:pt x="1624367" y="0"/>
                    <a:pt x="2092872" y="468505"/>
                    <a:pt x="2092872" y="1046436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759F2E-2146-48FE-B3AA-B65E33787A2A}"/>
              </a:ext>
            </a:extLst>
          </p:cNvPr>
          <p:cNvGrpSpPr/>
          <p:nvPr/>
        </p:nvGrpSpPr>
        <p:grpSpPr>
          <a:xfrm>
            <a:off x="4000923" y="1927524"/>
            <a:ext cx="375691" cy="497930"/>
            <a:chOff x="3980751" y="1947696"/>
            <a:chExt cx="375691" cy="49793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495999A-D0AB-48AA-93BB-AE7DE557F8CB}"/>
                </a:ext>
              </a:extLst>
            </p:cNvPr>
            <p:cNvSpPr/>
            <p:nvPr/>
          </p:nvSpPr>
          <p:spPr>
            <a:xfrm>
              <a:off x="3980751" y="1947696"/>
              <a:ext cx="375691" cy="497930"/>
            </a:xfrm>
            <a:prstGeom prst="roundRect">
              <a:avLst>
                <a:gd name="adj" fmla="val 65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C7E4760-001B-42A5-B009-64A0C69F2A71}"/>
                </a:ext>
              </a:extLst>
            </p:cNvPr>
            <p:cNvSpPr/>
            <p:nvPr/>
          </p:nvSpPr>
          <p:spPr>
            <a:xfrm>
              <a:off x="4141429" y="2328542"/>
              <a:ext cx="54334" cy="543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B5EF556-5018-4F1C-BB08-8B2C542D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07299" y="2049103"/>
            <a:ext cx="4425400" cy="29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C8E8A3-D8BB-48A3-ABC2-CFFF658B9247}"/>
              </a:ext>
            </a:extLst>
          </p:cNvPr>
          <p:cNvGrpSpPr/>
          <p:nvPr/>
        </p:nvGrpSpPr>
        <p:grpSpPr>
          <a:xfrm>
            <a:off x="670074" y="540587"/>
            <a:ext cx="1236618" cy="307294"/>
            <a:chOff x="465840" y="6327699"/>
            <a:chExt cx="1169071" cy="290509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2BB81FF-EED6-488C-9A14-587EF357B6BA}"/>
                </a:ext>
              </a:extLst>
            </p:cNvPr>
            <p:cNvSpPr/>
            <p:nvPr/>
          </p:nvSpPr>
          <p:spPr>
            <a:xfrm>
              <a:off x="465840" y="6327699"/>
              <a:ext cx="207838" cy="290509"/>
            </a:xfrm>
            <a:custGeom>
              <a:avLst/>
              <a:gdLst>
                <a:gd name="connsiteX0" fmla="*/ 103919 w 207838"/>
                <a:gd name="connsiteY0" fmla="*/ 0 h 290509"/>
                <a:gd name="connsiteX1" fmla="*/ 35293 w 207838"/>
                <a:gd name="connsiteY1" fmla="*/ 55800 h 290509"/>
                <a:gd name="connsiteX2" fmla="*/ 0 w 207838"/>
                <a:gd name="connsiteY2" fmla="*/ 175939 h 290509"/>
                <a:gd name="connsiteX3" fmla="*/ 103919 w 207838"/>
                <a:gd name="connsiteY3" fmla="*/ 290509 h 290509"/>
                <a:gd name="connsiteX4" fmla="*/ 207838 w 207838"/>
                <a:gd name="connsiteY4" fmla="*/ 175939 h 290509"/>
                <a:gd name="connsiteX5" fmla="*/ 172646 w 207838"/>
                <a:gd name="connsiteY5" fmla="*/ 55800 h 290509"/>
                <a:gd name="connsiteX6" fmla="*/ 103919 w 207838"/>
                <a:gd name="connsiteY6" fmla="*/ 0 h 2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838" h="290509">
                  <a:moveTo>
                    <a:pt x="103919" y="0"/>
                  </a:moveTo>
                  <a:cubicBezTo>
                    <a:pt x="82216" y="0"/>
                    <a:pt x="56591" y="20794"/>
                    <a:pt x="35293" y="55800"/>
                  </a:cubicBezTo>
                  <a:cubicBezTo>
                    <a:pt x="13184" y="92054"/>
                    <a:pt x="0" y="136816"/>
                    <a:pt x="0" y="175939"/>
                  </a:cubicBezTo>
                  <a:cubicBezTo>
                    <a:pt x="0" y="232988"/>
                    <a:pt x="32082" y="290509"/>
                    <a:pt x="103919" y="290509"/>
                  </a:cubicBezTo>
                  <a:cubicBezTo>
                    <a:pt x="175756" y="290509"/>
                    <a:pt x="207838" y="233123"/>
                    <a:pt x="207838" y="175939"/>
                  </a:cubicBezTo>
                  <a:cubicBezTo>
                    <a:pt x="207838" y="136951"/>
                    <a:pt x="194654" y="92054"/>
                    <a:pt x="172646" y="55800"/>
                  </a:cubicBezTo>
                  <a:cubicBezTo>
                    <a:pt x="151247" y="20794"/>
                    <a:pt x="125521" y="0"/>
                    <a:pt x="103919" y="0"/>
                  </a:cubicBez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D23A16C-97C7-402E-9057-E876A29B8AA7}"/>
                </a:ext>
              </a:extLst>
            </p:cNvPr>
            <p:cNvSpPr/>
            <p:nvPr/>
          </p:nvSpPr>
          <p:spPr>
            <a:xfrm>
              <a:off x="1130901" y="6343261"/>
              <a:ext cx="223422" cy="259385"/>
            </a:xfrm>
            <a:custGeom>
              <a:avLst/>
              <a:gdLst>
                <a:gd name="connsiteX0" fmla="*/ 0 w 223422"/>
                <a:gd name="connsiteY0" fmla="*/ 70045 h 259385"/>
                <a:gd name="connsiteX1" fmla="*/ 72716 w 223422"/>
                <a:gd name="connsiteY1" fmla="*/ 70045 h 259385"/>
                <a:gd name="connsiteX2" fmla="*/ 72716 w 223422"/>
                <a:gd name="connsiteY2" fmla="*/ 259386 h 259385"/>
                <a:gd name="connsiteX3" fmla="*/ 150672 w 223422"/>
                <a:gd name="connsiteY3" fmla="*/ 259386 h 259385"/>
                <a:gd name="connsiteX4" fmla="*/ 150672 w 223422"/>
                <a:gd name="connsiteY4" fmla="*/ 70045 h 259385"/>
                <a:gd name="connsiteX5" fmla="*/ 223423 w 223422"/>
                <a:gd name="connsiteY5" fmla="*/ 70045 h 259385"/>
                <a:gd name="connsiteX6" fmla="*/ 223423 w 223422"/>
                <a:gd name="connsiteY6" fmla="*/ 0 h 259385"/>
                <a:gd name="connsiteX7" fmla="*/ 0 w 223422"/>
                <a:gd name="connsiteY7" fmla="*/ 0 h 259385"/>
                <a:gd name="connsiteX8" fmla="*/ 0 w 223422"/>
                <a:gd name="connsiteY8" fmla="*/ 70045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22" h="259385">
                  <a:moveTo>
                    <a:pt x="0" y="70045"/>
                  </a:moveTo>
                  <a:lnTo>
                    <a:pt x="72716" y="70045"/>
                  </a:lnTo>
                  <a:lnTo>
                    <a:pt x="72716" y="259386"/>
                  </a:lnTo>
                  <a:lnTo>
                    <a:pt x="150672" y="259386"/>
                  </a:lnTo>
                  <a:lnTo>
                    <a:pt x="150672" y="70045"/>
                  </a:lnTo>
                  <a:lnTo>
                    <a:pt x="223423" y="70045"/>
                  </a:lnTo>
                  <a:lnTo>
                    <a:pt x="223423" y="0"/>
                  </a:lnTo>
                  <a:lnTo>
                    <a:pt x="0" y="0"/>
                  </a:lnTo>
                  <a:lnTo>
                    <a:pt x="0" y="70045"/>
                  </a:ln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EC11BB-0451-4973-8FB1-8973AA0AA896}"/>
                </a:ext>
              </a:extLst>
            </p:cNvPr>
            <p:cNvSpPr/>
            <p:nvPr/>
          </p:nvSpPr>
          <p:spPr>
            <a:xfrm>
              <a:off x="1359462" y="6343261"/>
              <a:ext cx="275449" cy="259385"/>
            </a:xfrm>
            <a:custGeom>
              <a:avLst/>
              <a:gdLst>
                <a:gd name="connsiteX0" fmla="*/ 161085 w 275449"/>
                <a:gd name="connsiteY0" fmla="*/ 69944 h 259385"/>
                <a:gd name="connsiteX1" fmla="*/ 275450 w 275449"/>
                <a:gd name="connsiteY1" fmla="*/ 69944 h 259385"/>
                <a:gd name="connsiteX2" fmla="*/ 275450 w 275449"/>
                <a:gd name="connsiteY2" fmla="*/ 0 h 259385"/>
                <a:gd name="connsiteX3" fmla="*/ 161118 w 275449"/>
                <a:gd name="connsiteY3" fmla="*/ 0 h 259385"/>
                <a:gd name="connsiteX4" fmla="*/ 0 w 275449"/>
                <a:gd name="connsiteY4" fmla="*/ 129693 h 259385"/>
                <a:gd name="connsiteX5" fmla="*/ 161118 w 275449"/>
                <a:gd name="connsiteY5" fmla="*/ 259386 h 259385"/>
                <a:gd name="connsiteX6" fmla="*/ 275450 w 275449"/>
                <a:gd name="connsiteY6" fmla="*/ 259386 h 259385"/>
                <a:gd name="connsiteX7" fmla="*/ 275450 w 275449"/>
                <a:gd name="connsiteY7" fmla="*/ 189375 h 259385"/>
                <a:gd name="connsiteX8" fmla="*/ 161085 w 275449"/>
                <a:gd name="connsiteY8" fmla="*/ 189375 h 259385"/>
                <a:gd name="connsiteX9" fmla="*/ 80525 w 275449"/>
                <a:gd name="connsiteY9" fmla="*/ 129693 h 259385"/>
                <a:gd name="connsiteX10" fmla="*/ 161085 w 275449"/>
                <a:gd name="connsiteY10" fmla="*/ 69944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449" h="259385">
                  <a:moveTo>
                    <a:pt x="161085" y="69944"/>
                  </a:moveTo>
                  <a:lnTo>
                    <a:pt x="275450" y="69944"/>
                  </a:lnTo>
                  <a:lnTo>
                    <a:pt x="275450" y="0"/>
                  </a:lnTo>
                  <a:lnTo>
                    <a:pt x="161118" y="0"/>
                  </a:lnTo>
                  <a:cubicBezTo>
                    <a:pt x="56084" y="0"/>
                    <a:pt x="0" y="52120"/>
                    <a:pt x="0" y="129693"/>
                  </a:cubicBezTo>
                  <a:cubicBezTo>
                    <a:pt x="0" y="207266"/>
                    <a:pt x="56084" y="259386"/>
                    <a:pt x="161118" y="259386"/>
                  </a:cubicBezTo>
                  <a:lnTo>
                    <a:pt x="275450" y="259386"/>
                  </a:lnTo>
                  <a:lnTo>
                    <a:pt x="275450" y="189375"/>
                  </a:lnTo>
                  <a:lnTo>
                    <a:pt x="161085" y="189375"/>
                  </a:lnTo>
                  <a:cubicBezTo>
                    <a:pt x="112506" y="189375"/>
                    <a:pt x="80525" y="172024"/>
                    <a:pt x="80525" y="129693"/>
                  </a:cubicBezTo>
                  <a:cubicBezTo>
                    <a:pt x="80525" y="87362"/>
                    <a:pt x="112506" y="69944"/>
                    <a:pt x="161085" y="69944"/>
                  </a:cubicBez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E41B58-DEED-4889-80C4-8DBD670DFF17}"/>
                </a:ext>
              </a:extLst>
            </p:cNvPr>
            <p:cNvSpPr/>
            <p:nvPr/>
          </p:nvSpPr>
          <p:spPr>
            <a:xfrm>
              <a:off x="751600" y="6343261"/>
              <a:ext cx="358510" cy="259385"/>
            </a:xfrm>
            <a:custGeom>
              <a:avLst/>
              <a:gdLst>
                <a:gd name="connsiteX0" fmla="*/ 220786 w 358510"/>
                <a:gd name="connsiteY0" fmla="*/ 0 h 259385"/>
                <a:gd name="connsiteX1" fmla="*/ 179238 w 358510"/>
                <a:gd name="connsiteY1" fmla="*/ 154842 h 259385"/>
                <a:gd name="connsiteX2" fmla="*/ 137691 w 358510"/>
                <a:gd name="connsiteY2" fmla="*/ 0 h 259385"/>
                <a:gd name="connsiteX3" fmla="*/ 0 w 358510"/>
                <a:gd name="connsiteY3" fmla="*/ 0 h 259385"/>
                <a:gd name="connsiteX4" fmla="*/ 0 w 358510"/>
                <a:gd name="connsiteY4" fmla="*/ 259386 h 259385"/>
                <a:gd name="connsiteX5" fmla="*/ 77922 w 358510"/>
                <a:gd name="connsiteY5" fmla="*/ 259386 h 259385"/>
                <a:gd name="connsiteX6" fmla="*/ 77922 w 358510"/>
                <a:gd name="connsiteY6" fmla="*/ 48407 h 259385"/>
                <a:gd name="connsiteX7" fmla="*/ 134547 w 358510"/>
                <a:gd name="connsiteY7" fmla="*/ 259386 h 259385"/>
                <a:gd name="connsiteX8" fmla="*/ 223896 w 358510"/>
                <a:gd name="connsiteY8" fmla="*/ 259386 h 259385"/>
                <a:gd name="connsiteX9" fmla="*/ 280588 w 358510"/>
                <a:gd name="connsiteY9" fmla="*/ 48272 h 259385"/>
                <a:gd name="connsiteX10" fmla="*/ 280588 w 358510"/>
                <a:gd name="connsiteY10" fmla="*/ 259386 h 259385"/>
                <a:gd name="connsiteX11" fmla="*/ 358511 w 358510"/>
                <a:gd name="connsiteY11" fmla="*/ 259386 h 259385"/>
                <a:gd name="connsiteX12" fmla="*/ 358511 w 358510"/>
                <a:gd name="connsiteY12" fmla="*/ 0 h 259385"/>
                <a:gd name="connsiteX13" fmla="*/ 220786 w 358510"/>
                <a:gd name="connsiteY13" fmla="*/ 0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510" h="259385">
                  <a:moveTo>
                    <a:pt x="220786" y="0"/>
                  </a:moveTo>
                  <a:lnTo>
                    <a:pt x="179238" y="154842"/>
                  </a:lnTo>
                  <a:lnTo>
                    <a:pt x="137691" y="0"/>
                  </a:lnTo>
                  <a:lnTo>
                    <a:pt x="0" y="0"/>
                  </a:lnTo>
                  <a:lnTo>
                    <a:pt x="0" y="259386"/>
                  </a:lnTo>
                  <a:lnTo>
                    <a:pt x="77922" y="259386"/>
                  </a:lnTo>
                  <a:lnTo>
                    <a:pt x="77922" y="48407"/>
                  </a:lnTo>
                  <a:lnTo>
                    <a:pt x="134547" y="259386"/>
                  </a:lnTo>
                  <a:lnTo>
                    <a:pt x="223896" y="259386"/>
                  </a:lnTo>
                  <a:lnTo>
                    <a:pt x="280588" y="48272"/>
                  </a:lnTo>
                  <a:lnTo>
                    <a:pt x="280588" y="259386"/>
                  </a:lnTo>
                  <a:lnTo>
                    <a:pt x="358511" y="259386"/>
                  </a:lnTo>
                  <a:lnTo>
                    <a:pt x="358511" y="0"/>
                  </a:lnTo>
                  <a:lnTo>
                    <a:pt x="220786" y="0"/>
                  </a:lnTo>
                  <a:close/>
                </a:path>
              </a:pathLst>
            </a:custGeom>
            <a:grpFill/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196099-6F52-4AB3-822B-C89D21D07ABF}"/>
              </a:ext>
            </a:extLst>
          </p:cNvPr>
          <p:cNvSpPr txBox="1"/>
          <p:nvPr/>
        </p:nvSpPr>
        <p:spPr>
          <a:xfrm>
            <a:off x="659717" y="3573618"/>
            <a:ext cx="6876463" cy="103412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4200" dirty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Спасибо</a:t>
            </a:r>
            <a:r>
              <a:rPr lang="en-US" sz="4200" dirty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/>
            </a:r>
            <a:br>
              <a:rPr lang="en-US" sz="4200" dirty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</a:br>
            <a:r>
              <a:rPr lang="ru-RU" sz="4200" dirty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за внимание</a:t>
            </a:r>
            <a:r>
              <a:rPr lang="en-US" sz="4200" dirty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!</a:t>
            </a:r>
            <a:endParaRPr lang="ru-RU" sz="4200" dirty="0">
              <a:solidFill>
                <a:schemeClr val="bg1"/>
              </a:solidFill>
              <a:latin typeface="MTS Sans UltraWide" panose="02000000000000000000" pitchFamily="50" charset="0"/>
              <a:ea typeface="MTS Sans UltraWid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12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TS">
      <a:majorFont>
        <a:latin typeface="MTS Sans"/>
        <a:ea typeface=""/>
        <a:cs typeface=""/>
      </a:majorFont>
      <a:minorFont>
        <a:latin typeface="MTS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71E01BE4-6F9D-4686-BA7C-420D0C7B4516}" vid="{4C466E93-E706-4180-BA6C-5E4CE6361A5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Описание xmlns="1c80714e-0ec2-4c7f-8285-c102abdc524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057D8049626DD45A3FAFC59E18D14FB" ma:contentTypeVersion="0" ma:contentTypeDescription="Создание документа." ma:contentTypeScope="" ma:versionID="d98d5b5aa2781fc3a59523fec5cef357">
  <xsd:schema xmlns:xsd="http://www.w3.org/2001/XMLSchema" xmlns:xs="http://www.w3.org/2001/XMLSchema" xmlns:p="http://schemas.microsoft.com/office/2006/metadata/properties" xmlns:ns2="1c80714e-0ec2-4c7f-8285-c102abdc5248" targetNamespace="http://schemas.microsoft.com/office/2006/metadata/properties" ma:root="true" ma:fieldsID="dee49336b43f7c1b0e7380daa01f4aee" ns2:_="">
    <xsd:import namespace="1c80714e-0ec2-4c7f-8285-c102abdc5248"/>
    <xsd:element name="properties">
      <xsd:complexType>
        <xsd:sequence>
          <xsd:element name="documentManagement">
            <xsd:complexType>
              <xsd:all>
                <xsd:element ref="ns2:Описание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0714e-0ec2-4c7f-8285-c102abdc5248" elementFormDefault="qualified">
    <xsd:import namespace="http://schemas.microsoft.com/office/2006/documentManagement/types"/>
    <xsd:import namespace="http://schemas.microsoft.com/office/infopath/2007/PartnerControls"/>
    <xsd:element name="Описание" ma:index="8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87F51-2150-4AE0-A16D-0B97EC3BC0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CFEC1-D1D3-4497-A686-BF6F04A3AADE}">
  <ds:schemaRefs>
    <ds:schemaRef ds:uri="http://schemas.openxmlformats.org/package/2006/metadata/core-properties"/>
    <ds:schemaRef ds:uri="http://purl.org/dc/terms/"/>
    <ds:schemaRef ds:uri="1c80714e-0ec2-4c7f-8285-c102abdc5248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CEA3D4-EA49-4311-92BA-4DD7C2D2B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0714e-0ec2-4c7f-8285-c102abdc5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3708</TotalTime>
  <Words>404</Words>
  <Application>Microsoft Office PowerPoint</Application>
  <PresentationFormat>Экран (16:9)</PresentationFormat>
  <Paragraphs>77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MTS Sans</vt:lpstr>
      <vt:lpstr>MTS Sans Medium</vt:lpstr>
      <vt:lpstr>MTS Sans Regular</vt:lpstr>
      <vt:lpstr>MTS Sans UltraWide</vt:lpstr>
      <vt:lpstr>MTSsans</vt:lpstr>
      <vt:lpstr>Тема Office</vt:lpstr>
      <vt:lpstr>Презентация PowerPoint</vt:lpstr>
      <vt:lpstr>VR HR</vt:lpstr>
      <vt:lpstr>Презентация PowerPoint</vt:lpstr>
      <vt:lpstr>ОБЛАЧНЫЕ СЕРВИСЫ</vt:lpstr>
      <vt:lpstr>Мобильное АРМ врачей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Мерзляков Антон Сергеевич</cp:lastModifiedBy>
  <cp:revision>639</cp:revision>
  <dcterms:created xsi:type="dcterms:W3CDTF">2018-09-30T10:42:09Z</dcterms:created>
  <dcterms:modified xsi:type="dcterms:W3CDTF">2021-08-24T13:18:49Z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0x0101003057D8049626DD45A3FAFC59E18D14FB</vt:lpwstr>
  </property>
</Properties>
</file>